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93" r:id="rId3"/>
    <p:sldId id="285" r:id="rId4"/>
    <p:sldId id="273" r:id="rId5"/>
    <p:sldId id="304" r:id="rId6"/>
    <p:sldId id="300" r:id="rId7"/>
    <p:sldId id="301" r:id="rId8"/>
    <p:sldId id="302" r:id="rId9"/>
    <p:sldId id="305" r:id="rId10"/>
    <p:sldId id="274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27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72;&#1073;&#1086;&#1095;&#1080;&#1081;%20&#1089;&#1090;&#1086;&#1083;\&#1092;&#1086;&#1088;&#1084;&#1099;%20&#1076;&#1083;&#1103;%20&#1089;&#1072;&#1081;&#1090;&#1072;%20&#1073;&#1102;&#1076;&#1078;&#1077;&#1090;%20&#1076;&#1083;&#1103;%20&#1075;&#1088;&#1072;&#1078;&#1076;&#1072;&#1085;\&#1044;&#1080;&#1072;&#1075;&#1088;&#1072;&#1084;&#1084;&#1099;%20&#1076;&#1083;&#1103;%20&#1055;&#1088;&#1077;&#1079;&#1077;&#1085;&#1090;&#1072;&#1094;&#1080;&#1081;\&#1076;&#1080;&#1072;&#1075;&#1088;&#1072;&#1084;&#1084;&#1099;%20&#1073;&#1102;&#1076;&#1078;&#1077;&#1090;%20&#1091;&#1090;&#1086;&#1095;&#1085;&#1077;&#1085;&#1085;&#1099;&#1081;%202015,2016%20&#1087;&#1088;&#1077;&#1082;&#1090;%202017&#1075;%20%20&#1055;&#1088;&#1077;&#1079;&#1077;&#1085;&#1090;&#1072;&#1094;&#1080;&#1103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&#1055;&#1086;&#1083;&#1100;&#1079;&#1086;&#1074;&#1072;&#1090;&#1077;&#1083;&#1100;\Desktop\&#1080;&#1089;&#1087;&#1086;&#1083;&#1085;&#1077;&#1085;&#1080;&#1077;%20&#1073;&#1102;&#1076;&#1078;&#1077;&#1090;&#1072;%201%20&#1082;&#1074;.2017%20&#1075;&#1086;&#1076;&#1072;(&#1055;&#1088;&#1077;&#1079;&#1077;&#1085;&#1090;&#1072;&#1094;&#1080;&#1103;)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&#1089;&#1072;&#1081;&#1090;%202019\&#1076;&#1083;&#1103;%20&#1075;&#1088;&#1072;&#1078;&#1076;&#1072;&#1085;\&#1048;&#1089;&#1087;&#1086;&#1083;&#1085;&#1077;&#1085;&#1080;&#1077;\&#1090;&#1072;&#1073;&#1083;&#1080;&#1094;&#1099;%20&#1080;&#1089;&#1087;&#1086;&#1083;&#1085;&#1077;&#1085;&#1080;&#1077;%20&#1073;&#1102;&#1076;&#1078;&#1077;&#1090;&#1072;%20&#1079;&#1072;%201%20&#1082;&#1074;&#1072;&#1088;&#1090;&#1072;&#1083;%202019%20&#1075;&#1086;&#1076;%20(&#1055;&#1088;&#1077;&#1079;&#1077;&#1085;&#1090;&#1072;&#1094;&#1080;&#1103;)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&#1089;&#1072;&#1081;&#1090;%202019\&#1076;&#1083;&#1103;%20&#1075;&#1088;&#1072;&#1078;&#1076;&#1072;&#1085;\&#1048;&#1089;&#1087;&#1086;&#1083;&#1085;&#1077;&#1085;&#1080;&#1077;\&#1090;&#1072;&#1073;&#1083;&#1080;&#1094;&#1099;%20&#1080;&#1089;&#1087;&#1086;&#1083;&#1085;&#1077;&#1085;&#1080;&#1077;%20&#1073;&#1102;&#1076;&#1078;&#1077;&#1090;&#1072;%20&#1079;&#1072;%201%20&#1082;&#1074;&#1072;&#1088;&#1090;&#1072;&#1083;%202019%20&#1075;&#1086;&#1076;%20(&#1055;&#1088;&#1077;&#1079;&#1077;&#1085;&#1090;&#1072;&#1094;&#1080;&#1103;)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percentStacked"/>
        <c:gapWidth val="95"/>
        <c:gapDepth val="95"/>
        <c:shape val="box"/>
        <c:axId val="79559296"/>
        <c:axId val="80159104"/>
        <c:axId val="0"/>
      </c:bar3DChart>
      <c:catAx>
        <c:axId val="79559296"/>
        <c:scaling>
          <c:orientation val="minMax"/>
        </c:scaling>
        <c:axPos val="b"/>
        <c:majorTickMark val="none"/>
        <c:tickLblPos val="nextTo"/>
        <c:crossAx val="80159104"/>
        <c:crosses val="autoZero"/>
        <c:auto val="1"/>
        <c:lblAlgn val="ctr"/>
        <c:lblOffset val="100"/>
      </c:catAx>
      <c:valAx>
        <c:axId val="80159104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7955929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r>
              <a:rPr lang="ru-RU" sz="1800" b="1" dirty="0" smtClean="0"/>
              <a:t>Муниципальный долг МО «</a:t>
            </a:r>
            <a:r>
              <a:rPr lang="ru-RU" sz="1800" b="1" dirty="0" err="1" smtClean="0"/>
              <a:t>Тельвисочный</a:t>
            </a:r>
            <a:r>
              <a:rPr lang="ru-RU" sz="1800" b="1" baseline="0" dirty="0" smtClean="0"/>
              <a:t> сельсовет</a:t>
            </a:r>
            <a:r>
              <a:rPr lang="ru-RU" sz="1800" b="1" dirty="0" smtClean="0"/>
              <a:t>» НАО не планируется</a:t>
            </a:r>
            <a:endParaRPr lang="ru-RU" sz="1800" dirty="0"/>
          </a:p>
        </c:rich>
      </c:tx>
      <c:layout/>
    </c:title>
    <c:view3D>
      <c:depthPercent val="100"/>
      <c:rAngAx val="1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gapWidth val="95"/>
        <c:gapDepth val="95"/>
        <c:shape val="box"/>
        <c:axId val="80178560"/>
        <c:axId val="80188544"/>
        <c:axId val="0"/>
      </c:bar3DChart>
      <c:catAx>
        <c:axId val="80178560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80188544"/>
        <c:crosses val="autoZero"/>
        <c:auto val="1"/>
        <c:lblAlgn val="ctr"/>
        <c:lblOffset val="100"/>
      </c:catAx>
      <c:valAx>
        <c:axId val="80188544"/>
        <c:scaling>
          <c:orientation val="minMax"/>
        </c:scaling>
        <c:delete val="1"/>
        <c:axPos val="l"/>
        <c:numFmt formatCode="0.0" sourceLinked="1"/>
        <c:tickLblPos val="none"/>
        <c:crossAx val="8017856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6.4239604118885847E-4"/>
          <c:y val="3.6604947458668179E-2"/>
          <c:w val="0.99935760395881112"/>
          <c:h val="0.52522230234376477"/>
        </c:manualLayout>
      </c:layout>
      <c:barChart>
        <c:barDir val="col"/>
        <c:grouping val="clustered"/>
        <c:ser>
          <c:idx val="0"/>
          <c:order val="0"/>
          <c:tx>
            <c:strRef>
              <c:f>'Динанмика доходов'!$B$1</c:f>
              <c:strCache>
                <c:ptCount val="1"/>
                <c:pt idx="0">
                  <c:v>Фактическое исполнение 2017</c:v>
                </c:pt>
              </c:strCache>
            </c:strRef>
          </c:tx>
          <c:dLbls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 sz="700"/>
                </a:pPr>
                <a:endParaRPr lang="ru-RU"/>
              </a:p>
            </c:txPr>
            <c:showVal val="1"/>
          </c:dLbls>
          <c:cat>
            <c:strRef>
              <c:f>'Динанмика доходов'!$A$2:$A$11</c:f>
              <c:strCache>
                <c:ptCount val="10"/>
                <c:pt idx="0">
                  <c:v>Налог на доходы
физических лиц</c:v>
                </c:pt>
                <c:pt idx="1">
                  <c:v>Акцизы по подакцизным товарам (продукции), производимым на территории Российской Федерации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Доходы от использования имущества, находящегося в государственной и муниципальной собственности</c:v>
                </c:pt>
                <c:pt idx="6">
                  <c:v>Доходы от оказания платных услуг (работ) и компенсации затрат государства</c:v>
                </c:pt>
                <c:pt idx="7">
                  <c:v>Доходы от продажи материальных и нематериальных активов</c:v>
                </c:pt>
                <c:pt idx="8">
                  <c:v>Прочие неналоговые доходы</c:v>
                </c:pt>
                <c:pt idx="9">
                  <c:v>Безвозмездные
поступления</c:v>
                </c:pt>
              </c:strCache>
            </c:strRef>
          </c:cat>
          <c:val>
            <c:numRef>
              <c:f>'Динанмика доходов'!$B$2:$B$11</c:f>
              <c:numCache>
                <c:formatCode>#,##0.00</c:formatCode>
                <c:ptCount val="10"/>
                <c:pt idx="0">
                  <c:v>780.9</c:v>
                </c:pt>
                <c:pt idx="1">
                  <c:v>0</c:v>
                </c:pt>
                <c:pt idx="2">
                  <c:v>0</c:v>
                </c:pt>
                <c:pt idx="3">
                  <c:v>784.8</c:v>
                </c:pt>
                <c:pt idx="4">
                  <c:v>21.3</c:v>
                </c:pt>
                <c:pt idx="5">
                  <c:v>825.5</c:v>
                </c:pt>
                <c:pt idx="6">
                  <c:v>111.9</c:v>
                </c:pt>
                <c:pt idx="7">
                  <c:v>0</c:v>
                </c:pt>
                <c:pt idx="8">
                  <c:v>1</c:v>
                </c:pt>
                <c:pt idx="9">
                  <c:v>21885</c:v>
                </c:pt>
              </c:numCache>
            </c:numRef>
          </c:val>
        </c:ser>
        <c:ser>
          <c:idx val="1"/>
          <c:order val="1"/>
          <c:tx>
            <c:strRef>
              <c:f>'Динанмика доходов'!$C$1</c:f>
              <c:strCache>
                <c:ptCount val="1"/>
                <c:pt idx="0">
                  <c:v>Фактическое исполнение 2018</c:v>
                </c:pt>
              </c:strCache>
            </c:strRef>
          </c:tx>
          <c:dLbls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Val val="1"/>
          </c:dLbls>
          <c:cat>
            <c:strRef>
              <c:f>'Динанмика доходов'!$A$2:$A$11</c:f>
              <c:strCache>
                <c:ptCount val="10"/>
                <c:pt idx="0">
                  <c:v>Налог на доходы
физических лиц</c:v>
                </c:pt>
                <c:pt idx="1">
                  <c:v>Акцизы по подакцизным товарам (продукции), производимым на территории Российской Федерации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Доходы от использования имущества, находящегося в государственной и муниципальной собственности</c:v>
                </c:pt>
                <c:pt idx="6">
                  <c:v>Доходы от оказания платных услуг (работ) и компенсации затрат государства</c:v>
                </c:pt>
                <c:pt idx="7">
                  <c:v>Доходы от продажи материальных и нематериальных активов</c:v>
                </c:pt>
                <c:pt idx="8">
                  <c:v>Прочие неналоговые доходы</c:v>
                </c:pt>
                <c:pt idx="9">
                  <c:v>Безвозмездные
поступления</c:v>
                </c:pt>
              </c:strCache>
            </c:strRef>
          </c:cat>
          <c:val>
            <c:numRef>
              <c:f>'Динанмика доходов'!$C$2:$C$11</c:f>
              <c:numCache>
                <c:formatCode>General</c:formatCode>
                <c:ptCount val="10"/>
                <c:pt idx="0">
                  <c:v>875.7</c:v>
                </c:pt>
                <c:pt idx="1">
                  <c:v>415.4</c:v>
                </c:pt>
                <c:pt idx="2">
                  <c:v>33.9</c:v>
                </c:pt>
                <c:pt idx="3">
                  <c:v>835.3</c:v>
                </c:pt>
                <c:pt idx="4">
                  <c:v>13.3</c:v>
                </c:pt>
                <c:pt idx="5">
                  <c:v>1503.3</c:v>
                </c:pt>
                <c:pt idx="6">
                  <c:v>258.7</c:v>
                </c:pt>
                <c:pt idx="7">
                  <c:v>274.89999999999992</c:v>
                </c:pt>
                <c:pt idx="8">
                  <c:v>75.5</c:v>
                </c:pt>
                <c:pt idx="9">
                  <c:v>30730.2</c:v>
                </c:pt>
              </c:numCache>
            </c:numRef>
          </c:val>
        </c:ser>
        <c:ser>
          <c:idx val="2"/>
          <c:order val="2"/>
          <c:tx>
            <c:strRef>
              <c:f>'Динанмика доходов'!$D$1</c:f>
              <c:strCache>
                <c:ptCount val="1"/>
                <c:pt idx="0">
                  <c:v>Первоначальный план 2019</c:v>
                </c:pt>
              </c:strCache>
            </c:strRef>
          </c:tx>
          <c:dLbls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Val val="1"/>
          </c:dLbls>
          <c:cat>
            <c:strRef>
              <c:f>'Динанмика доходов'!$A$2:$A$11</c:f>
              <c:strCache>
                <c:ptCount val="10"/>
                <c:pt idx="0">
                  <c:v>Налог на доходы
физических лиц</c:v>
                </c:pt>
                <c:pt idx="1">
                  <c:v>Акцизы по подакцизным товарам (продукции), производимым на территории Российской Федерации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Доходы от использования имущества, находящегося в государственной и муниципальной собственности</c:v>
                </c:pt>
                <c:pt idx="6">
                  <c:v>Доходы от оказания платных услуг (работ) и компенсации затрат государства</c:v>
                </c:pt>
                <c:pt idx="7">
                  <c:v>Доходы от продажи материальных и нематериальных активов</c:v>
                </c:pt>
                <c:pt idx="8">
                  <c:v>Прочие неналоговые доходы</c:v>
                </c:pt>
                <c:pt idx="9">
                  <c:v>Безвозмездные
поступления</c:v>
                </c:pt>
              </c:strCache>
            </c:strRef>
          </c:cat>
          <c:val>
            <c:numRef>
              <c:f>'Динанмика доходов'!$D$2:$D$11</c:f>
              <c:numCache>
                <c:formatCode>#,##0.00</c:formatCode>
                <c:ptCount val="10"/>
                <c:pt idx="0">
                  <c:v>835.7</c:v>
                </c:pt>
                <c:pt idx="1">
                  <c:v>448.6</c:v>
                </c:pt>
                <c:pt idx="2">
                  <c:v>47</c:v>
                </c:pt>
                <c:pt idx="3">
                  <c:v>635</c:v>
                </c:pt>
                <c:pt idx="4">
                  <c:v>22.4</c:v>
                </c:pt>
                <c:pt idx="5">
                  <c:v>1079.4000000000001</c:v>
                </c:pt>
                <c:pt idx="6">
                  <c:v>126.4</c:v>
                </c:pt>
                <c:pt idx="7">
                  <c:v>0</c:v>
                </c:pt>
                <c:pt idx="8">
                  <c:v>75.5</c:v>
                </c:pt>
                <c:pt idx="9">
                  <c:v>28211.599999999995</c:v>
                </c:pt>
              </c:numCache>
            </c:numRef>
          </c:val>
        </c:ser>
        <c:ser>
          <c:idx val="3"/>
          <c:order val="3"/>
          <c:tx>
            <c:strRef>
              <c:f>'Динанмика доходов'!$E$1</c:f>
              <c:strCache>
                <c:ptCount val="1"/>
                <c:pt idx="0">
                  <c:v>Уточненный план 2019</c:v>
                </c:pt>
              </c:strCache>
            </c:strRef>
          </c:tx>
          <c:dLbls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Val val="1"/>
          </c:dLbls>
          <c:cat>
            <c:strRef>
              <c:f>'Динанмика доходов'!$A$2:$A$11</c:f>
              <c:strCache>
                <c:ptCount val="10"/>
                <c:pt idx="0">
                  <c:v>Налог на доходы
физических лиц</c:v>
                </c:pt>
                <c:pt idx="1">
                  <c:v>Акцизы по подакцизным товарам (продукции), производимым на территории Российской Федерации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Доходы от использования имущества, находящегося в государственной и муниципальной собственности</c:v>
                </c:pt>
                <c:pt idx="6">
                  <c:v>Доходы от оказания платных услуг (работ) и компенсации затрат государства</c:v>
                </c:pt>
                <c:pt idx="7">
                  <c:v>Доходы от продажи материальных и нематериальных активов</c:v>
                </c:pt>
                <c:pt idx="8">
                  <c:v>Прочие неналоговые доходы</c:v>
                </c:pt>
                <c:pt idx="9">
                  <c:v>Безвозмездные
поступления</c:v>
                </c:pt>
              </c:strCache>
            </c:strRef>
          </c:cat>
          <c:val>
            <c:numRef>
              <c:f>'Динанмика доходов'!$E$2:$E$11</c:f>
              <c:numCache>
                <c:formatCode>#,##0.00</c:formatCode>
                <c:ptCount val="10"/>
                <c:pt idx="0">
                  <c:v>835.7</c:v>
                </c:pt>
                <c:pt idx="1">
                  <c:v>448.6</c:v>
                </c:pt>
                <c:pt idx="2">
                  <c:v>47</c:v>
                </c:pt>
                <c:pt idx="3">
                  <c:v>635</c:v>
                </c:pt>
                <c:pt idx="4">
                  <c:v>22.4</c:v>
                </c:pt>
                <c:pt idx="5">
                  <c:v>1330.3</c:v>
                </c:pt>
                <c:pt idx="6">
                  <c:v>133.69999999999999</c:v>
                </c:pt>
                <c:pt idx="7">
                  <c:v>0</c:v>
                </c:pt>
                <c:pt idx="8">
                  <c:v>54.9</c:v>
                </c:pt>
                <c:pt idx="9">
                  <c:v>50881.3</c:v>
                </c:pt>
              </c:numCache>
            </c:numRef>
          </c:val>
        </c:ser>
        <c:ser>
          <c:idx val="4"/>
          <c:order val="4"/>
          <c:tx>
            <c:strRef>
              <c:f>'Динанмика доходов'!$F$1</c:f>
              <c:strCache>
                <c:ptCount val="1"/>
                <c:pt idx="0">
                  <c:v>Исполнено 2019 год 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5.9210526315789484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0"/>
                  <c:y val="-3.5087719298245612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0"/>
                  <c:y val="-2.6315789473684216E-2"/>
                </c:manualLayout>
              </c:layout>
              <c:dLblPos val="outEnd"/>
              <c:showVal val="1"/>
            </c:dLbl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Val val="1"/>
          </c:dLbls>
          <c:cat>
            <c:strRef>
              <c:f>'Динанмика доходов'!$A$2:$A$11</c:f>
              <c:strCache>
                <c:ptCount val="10"/>
                <c:pt idx="0">
                  <c:v>Налог на доходы
физических лиц</c:v>
                </c:pt>
                <c:pt idx="1">
                  <c:v>Акцизы по подакцизным товарам (продукции), производимым на территории Российской Федерации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Доходы от использования имущества, находящегося в государственной и муниципальной собственности</c:v>
                </c:pt>
                <c:pt idx="6">
                  <c:v>Доходы от оказания платных услуг (работ) и компенсации затрат государства</c:v>
                </c:pt>
                <c:pt idx="7">
                  <c:v>Доходы от продажи материальных и нематериальных активов</c:v>
                </c:pt>
                <c:pt idx="8">
                  <c:v>Прочие неналоговые доходы</c:v>
                </c:pt>
                <c:pt idx="9">
                  <c:v>Безвозмездные
поступления</c:v>
                </c:pt>
              </c:strCache>
            </c:strRef>
          </c:cat>
          <c:val>
            <c:numRef>
              <c:f>'Динанмика доходов'!$F$2:$F$11</c:f>
              <c:numCache>
                <c:formatCode>General</c:formatCode>
                <c:ptCount val="10"/>
                <c:pt idx="0">
                  <c:v>594.4</c:v>
                </c:pt>
                <c:pt idx="1">
                  <c:v>371.8</c:v>
                </c:pt>
                <c:pt idx="2">
                  <c:v>115.3</c:v>
                </c:pt>
                <c:pt idx="3">
                  <c:v>296.5</c:v>
                </c:pt>
                <c:pt idx="4">
                  <c:v>9</c:v>
                </c:pt>
                <c:pt idx="5" formatCode="#,##0.00">
                  <c:v>1656.8</c:v>
                </c:pt>
                <c:pt idx="6">
                  <c:v>356.2</c:v>
                </c:pt>
                <c:pt idx="7">
                  <c:v>0</c:v>
                </c:pt>
                <c:pt idx="8">
                  <c:v>0</c:v>
                </c:pt>
                <c:pt idx="9">
                  <c:v>23124.2</c:v>
                </c:pt>
              </c:numCache>
            </c:numRef>
          </c:val>
        </c:ser>
        <c:gapWidth val="55"/>
        <c:axId val="80753408"/>
        <c:axId val="80754944"/>
      </c:barChart>
      <c:catAx>
        <c:axId val="80753408"/>
        <c:scaling>
          <c:orientation val="minMax"/>
        </c:scaling>
        <c:axPos val="b"/>
        <c:numFmt formatCode="General" sourceLinked="1"/>
        <c:majorTickMark val="none"/>
        <c:tickLblPos val="nextTo"/>
        <c:crossAx val="80754944"/>
        <c:crosses val="autoZero"/>
        <c:auto val="1"/>
        <c:lblAlgn val="ctr"/>
        <c:lblOffset val="100"/>
      </c:catAx>
      <c:valAx>
        <c:axId val="80754944"/>
        <c:scaling>
          <c:orientation val="minMax"/>
        </c:scaling>
        <c:delete val="1"/>
        <c:axPos val="l"/>
        <c:numFmt formatCode="#,##0.00" sourceLinked="1"/>
        <c:tickLblPos val="none"/>
        <c:crossAx val="807534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4415851804013453"/>
          <c:y val="0"/>
          <c:w val="0.33382956467981018"/>
          <c:h val="0.37888216822868803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txPr>
    <a:bodyPr/>
    <a:lstStyle/>
    <a:p>
      <a:pPr>
        <a:defRPr sz="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plotArea>
      <c:layout>
        <c:manualLayout>
          <c:layoutTarget val="inner"/>
          <c:xMode val="edge"/>
          <c:yMode val="edge"/>
          <c:x val="6.9544504070983171E-2"/>
          <c:y val="2.9871011541072672E-2"/>
          <c:w val="0.93045549592901688"/>
          <c:h val="0.57715649782326806"/>
        </c:manualLayout>
      </c:layout>
      <c:bar3DChart>
        <c:barDir val="col"/>
        <c:grouping val="clustered"/>
        <c:ser>
          <c:idx val="0"/>
          <c:order val="0"/>
          <c:tx>
            <c:strRef>
              <c:f>'структура расходов 2018 (2)'!$B$1</c:f>
              <c:strCache>
                <c:ptCount val="1"/>
                <c:pt idx="0">
                  <c:v>Фактическое исполнение 2017</c:v>
                </c:pt>
              </c:strCache>
            </c:strRef>
          </c:tx>
          <c:dLbls>
            <c:dLbl>
              <c:idx val="0"/>
              <c:layout>
                <c:manualLayout>
                  <c:x val="-5.1685980401652955E-3"/>
                  <c:y val="-2.2433216138915E-2"/>
                </c:manualLayout>
              </c:layout>
              <c:showVal val="1"/>
            </c:dLbl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'структура расходов 2018 (2)'!$A$2:$A$9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 - 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расходов 2018 (2)'!$B$2:$B$9</c:f>
              <c:numCache>
                <c:formatCode>0.0</c:formatCode>
                <c:ptCount val="8"/>
                <c:pt idx="0">
                  <c:v>14176.7</c:v>
                </c:pt>
                <c:pt idx="1">
                  <c:v>140.5</c:v>
                </c:pt>
                <c:pt idx="2">
                  <c:v>161.30000000000001</c:v>
                </c:pt>
                <c:pt idx="3">
                  <c:v>360.6</c:v>
                </c:pt>
                <c:pt idx="4">
                  <c:v>6316.5</c:v>
                </c:pt>
                <c:pt idx="5">
                  <c:v>52.9</c:v>
                </c:pt>
                <c:pt idx="6">
                  <c:v>3619</c:v>
                </c:pt>
                <c:pt idx="7">
                  <c:v>37.300000000000011</c:v>
                </c:pt>
              </c:numCache>
            </c:numRef>
          </c:val>
        </c:ser>
        <c:ser>
          <c:idx val="1"/>
          <c:order val="1"/>
          <c:tx>
            <c:strRef>
              <c:f>'структура расходов 2018 (2)'!$C$1</c:f>
              <c:strCache>
                <c:ptCount val="1"/>
                <c:pt idx="0">
                  <c:v>Исполнено 2018 год 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'структура расходов 2018 (2)'!$A$2:$A$9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 - 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расходов 2018 (2)'!$C$2:$C$9</c:f>
              <c:numCache>
                <c:formatCode>0.0</c:formatCode>
                <c:ptCount val="8"/>
                <c:pt idx="0">
                  <c:v>15525.2</c:v>
                </c:pt>
                <c:pt idx="1">
                  <c:v>154.30000000000001</c:v>
                </c:pt>
                <c:pt idx="2">
                  <c:v>970.7</c:v>
                </c:pt>
                <c:pt idx="3">
                  <c:v>1520.4</c:v>
                </c:pt>
                <c:pt idx="4">
                  <c:v>12004.1</c:v>
                </c:pt>
                <c:pt idx="5">
                  <c:v>53.1</c:v>
                </c:pt>
                <c:pt idx="6">
                  <c:v>3881.6</c:v>
                </c:pt>
                <c:pt idx="7">
                  <c:v>29</c:v>
                </c:pt>
              </c:numCache>
            </c:numRef>
          </c:val>
        </c:ser>
        <c:ser>
          <c:idx val="2"/>
          <c:order val="2"/>
          <c:tx>
            <c:strRef>
              <c:f>'структура расходов 2018 (2)'!$D$1</c:f>
              <c:strCache>
                <c:ptCount val="1"/>
                <c:pt idx="0">
                  <c:v>Первоначальный план 2019</c:v>
                </c:pt>
              </c:strCache>
            </c:strRef>
          </c:tx>
          <c:dLbls>
            <c:spPr>
              <a:solidFill>
                <a:srgbClr val="92D050"/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'структура расходов 2018 (2)'!$A$2:$A$9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 - 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расходов 2018 (2)'!$D$2:$D$9</c:f>
              <c:numCache>
                <c:formatCode>0.0</c:formatCode>
                <c:ptCount val="8"/>
                <c:pt idx="0">
                  <c:v>15884.5</c:v>
                </c:pt>
                <c:pt idx="1">
                  <c:v>150.9</c:v>
                </c:pt>
                <c:pt idx="2">
                  <c:v>264.2</c:v>
                </c:pt>
                <c:pt idx="3">
                  <c:v>1619.9</c:v>
                </c:pt>
                <c:pt idx="4">
                  <c:v>9455.2999999999975</c:v>
                </c:pt>
                <c:pt idx="5">
                  <c:v>55.8</c:v>
                </c:pt>
                <c:pt idx="6">
                  <c:v>3997.4</c:v>
                </c:pt>
                <c:pt idx="7">
                  <c:v>53.6</c:v>
                </c:pt>
              </c:numCache>
            </c:numRef>
          </c:val>
        </c:ser>
        <c:ser>
          <c:idx val="3"/>
          <c:order val="3"/>
          <c:tx>
            <c:strRef>
              <c:f>'структура расходов 2018 (2)'!$E$1</c:f>
              <c:strCache>
                <c:ptCount val="1"/>
                <c:pt idx="0">
                  <c:v>Уточненный план 2019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spPr>
              <a:solidFill>
                <a:schemeClr val="accent4">
                  <a:lumMod val="75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'структура расходов 2018 (2)'!$A$2:$A$9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 - 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расходов 2018 (2)'!$E$2:$E$9</c:f>
              <c:numCache>
                <c:formatCode>0.0</c:formatCode>
                <c:ptCount val="8"/>
                <c:pt idx="0">
                  <c:v>16768.3</c:v>
                </c:pt>
                <c:pt idx="1">
                  <c:v>142.1</c:v>
                </c:pt>
                <c:pt idx="2">
                  <c:v>1319.8</c:v>
                </c:pt>
                <c:pt idx="3">
                  <c:v>2469.5</c:v>
                </c:pt>
                <c:pt idx="4">
                  <c:v>30317.5</c:v>
                </c:pt>
                <c:pt idx="5">
                  <c:v>55.8</c:v>
                </c:pt>
                <c:pt idx="6">
                  <c:v>4091.4</c:v>
                </c:pt>
                <c:pt idx="7">
                  <c:v>53.6</c:v>
                </c:pt>
              </c:numCache>
            </c:numRef>
          </c:val>
        </c:ser>
        <c:ser>
          <c:idx val="4"/>
          <c:order val="4"/>
          <c:tx>
            <c:strRef>
              <c:f>'структура расходов 2018 (2)'!$F$1</c:f>
              <c:strCache>
                <c:ptCount val="1"/>
                <c:pt idx="0">
                  <c:v>Исполнено девять месяцев  2019 года</c:v>
                </c:pt>
              </c:strCache>
            </c:strRef>
          </c:tx>
          <c:spPr>
            <a:solidFill>
              <a:srgbClr val="0070C0"/>
            </a:solidFill>
          </c:spPr>
          <c:dLbls>
            <c:spPr>
              <a:solidFill>
                <a:srgbClr val="00B0F0"/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'структура расходов 2018 (2)'!$A$2:$A$9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 - 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расходов 2018 (2)'!$F$2:$F$9</c:f>
              <c:numCache>
                <c:formatCode>0.0</c:formatCode>
                <c:ptCount val="8"/>
                <c:pt idx="0">
                  <c:v>12611.2</c:v>
                </c:pt>
                <c:pt idx="1">
                  <c:v>103.6</c:v>
                </c:pt>
                <c:pt idx="2">
                  <c:v>1130.7</c:v>
                </c:pt>
                <c:pt idx="3">
                  <c:v>116.7</c:v>
                </c:pt>
                <c:pt idx="4">
                  <c:v>7395.1</c:v>
                </c:pt>
                <c:pt idx="5">
                  <c:v>9.3000000000000007</c:v>
                </c:pt>
                <c:pt idx="6">
                  <c:v>2583.1</c:v>
                </c:pt>
                <c:pt idx="7">
                  <c:v>23.2</c:v>
                </c:pt>
              </c:numCache>
            </c:numRef>
          </c:val>
        </c:ser>
        <c:shape val="box"/>
        <c:axId val="80826368"/>
        <c:axId val="80827904"/>
        <c:axId val="0"/>
      </c:bar3DChart>
      <c:catAx>
        <c:axId val="808263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7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0827904"/>
        <c:crosses val="autoZero"/>
        <c:auto val="1"/>
        <c:lblAlgn val="ctr"/>
        <c:lblOffset val="100"/>
      </c:catAx>
      <c:valAx>
        <c:axId val="80827904"/>
        <c:scaling>
          <c:orientation val="minMax"/>
        </c:scaling>
        <c:delete val="1"/>
        <c:axPos val="l"/>
        <c:numFmt formatCode="0.0" sourceLinked="1"/>
        <c:tickLblPos val="none"/>
        <c:crossAx val="8082636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4809798775153105"/>
          <c:y val="6.5915080370554519E-3"/>
          <c:w val="0.34267475940507436"/>
          <c:h val="0.23189484206531225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0.27426</cdr:x>
      <cdr:y>0.1427</cdr:y>
    </cdr:from>
    <cdr:to>
      <cdr:x>0.39619</cdr:x>
      <cdr:y>0.33318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56780" y="68505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0.02461</cdr:x>
      <cdr:y>0.0227</cdr:y>
    </cdr:from>
    <cdr:to>
      <cdr:x>0.9656</cdr:x>
      <cdr:y>0.71429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4572" y="102996"/>
          <a:ext cx="7056784" cy="3137364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20000"/>
            <a:lumOff val="80000"/>
          </a:schemeClr>
        </a:solidFill>
        <a:ln xmlns:a="http://schemas.openxmlformats.org/drawingml/2006/main">
          <a:solidFill>
            <a:schemeClr val="accent4">
              <a:lumMod val="75000"/>
            </a:schemeClr>
          </a:solidFill>
        </a:ln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Муниципальный долг</a:t>
          </a:r>
        </a:p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МО «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Тельвисочный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сельсовет» НАО не планируется</a:t>
          </a:r>
        </a:p>
        <a:p xmlns:a="http://schemas.openxmlformats.org/drawingml/2006/main">
          <a:pPr algn="ctr"/>
          <a:endParaRPr lang="ru-RU" sz="1800" dirty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ctr"/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0.60073</cdr:x>
      <cdr:y>0.5327</cdr:y>
    </cdr:from>
    <cdr:to>
      <cdr:x>0.72266</cdr:x>
      <cdr:y>0.72317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505052" y="25572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0.29346</cdr:x>
      <cdr:y>0.53968</cdr:y>
    </cdr:from>
    <cdr:to>
      <cdr:x>0.4154</cdr:x>
      <cdr:y>0.74125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200796" y="24482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0.39909</cdr:x>
      <cdr:y>0.69841</cdr:y>
    </cdr:from>
    <cdr:to>
      <cdr:x>0.60073</cdr:x>
      <cdr:y>0.95238</cdr:y>
    </cdr:to>
    <cdr:sp macro="" textlink="">
      <cdr:nvSpPr>
        <cdr:cNvPr id="20" name="Блок-схема: извлечение 19"/>
        <cdr:cNvSpPr/>
      </cdr:nvSpPr>
      <cdr:spPr>
        <a:xfrm xmlns:a="http://schemas.openxmlformats.org/drawingml/2006/main">
          <a:off x="2992884" y="3168352"/>
          <a:ext cx="1512168" cy="1152128"/>
        </a:xfrm>
        <a:prstGeom xmlns:a="http://schemas.openxmlformats.org/drawingml/2006/main" prst="flowChartExtra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0.20906</cdr:x>
      <cdr:y>0.42857</cdr:y>
    </cdr:from>
    <cdr:to>
      <cdr:x>0.36795</cdr:x>
      <cdr:y>0.66667</cdr:y>
    </cdr:to>
    <cdr:sp macro="" textlink="">
      <cdr:nvSpPr>
        <cdr:cNvPr id="21" name="Блок-схема: дисплей 20"/>
        <cdr:cNvSpPr/>
      </cdr:nvSpPr>
      <cdr:spPr>
        <a:xfrm xmlns:a="http://schemas.openxmlformats.org/drawingml/2006/main">
          <a:off x="1800199" y="1944216"/>
          <a:ext cx="1368153" cy="1080120"/>
        </a:xfrm>
        <a:prstGeom xmlns:a="http://schemas.openxmlformats.org/drawingml/2006/main" prst="flowChartDisplay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Д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0.64391</cdr:x>
      <cdr:y>0.42857</cdr:y>
    </cdr:from>
    <cdr:to>
      <cdr:x>0.80279</cdr:x>
      <cdr:y>0.66667</cdr:y>
    </cdr:to>
    <cdr:sp macro="" textlink="">
      <cdr:nvSpPr>
        <cdr:cNvPr id="22" name="Блок-схема: дисплей 21"/>
        <cdr:cNvSpPr/>
      </cdr:nvSpPr>
      <cdr:spPr>
        <a:xfrm xmlns:a="http://schemas.openxmlformats.org/drawingml/2006/main">
          <a:off x="5544616" y="1944215"/>
          <a:ext cx="1368152" cy="1080135"/>
        </a:xfrm>
        <a:prstGeom xmlns:a="http://schemas.openxmlformats.org/drawingml/2006/main" prst="flowChartDisplay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Р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0.23415</cdr:x>
      <cdr:y>0.69841</cdr:y>
    </cdr:from>
    <cdr:to>
      <cdr:x>0.81952</cdr:x>
      <cdr:y>0.71429</cdr:y>
    </cdr:to>
    <cdr:sp macro="" textlink="">
      <cdr:nvSpPr>
        <cdr:cNvPr id="11" name="Двойная стрелка влево/вправо 10"/>
        <cdr:cNvSpPr/>
      </cdr:nvSpPr>
      <cdr:spPr>
        <a:xfrm xmlns:a="http://schemas.openxmlformats.org/drawingml/2006/main">
          <a:off x="2016224" y="3168352"/>
          <a:ext cx="5040560" cy="72008"/>
        </a:xfrm>
        <a:prstGeom xmlns:a="http://schemas.openxmlformats.org/drawingml/2006/main" prst="left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31540" y="1877776"/>
            <a:ext cx="8532948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/>
              <a:t> ПОСТАНОВЛЕНИЕ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от  15 октября 2019 года № 124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Администрации муниципального образования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сельсовет» Ненецкого автономного округа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«Об утверждении отчета об исполнении местного бюджета за девять месяцев 2019 года»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5517232"/>
            <a:ext cx="3707904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endParaRPr lang="ru-RU" sz="12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Администрация МО «</a:t>
            </a:r>
            <a:r>
              <a:rPr lang="ru-RU" sz="1200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sz="1200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sz="1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3284984"/>
            <a:ext cx="9144000" cy="244827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87624" y="476672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Структура расходов местного бюджета.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Исполнено – 23 972,9 тыс.руб.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187624" y="1268760"/>
            <a:ext cx="67687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51520" y="1556792"/>
            <a:ext cx="2592288" cy="830997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12 611,2 тыс.руб.</a:t>
            </a: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2852936"/>
            <a:ext cx="2808312" cy="769441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Национальная оборона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103,6 тыс.руб.</a:t>
            </a:r>
          </a:p>
          <a:p>
            <a:pPr fontAlgn="b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1520" y="4149080"/>
            <a:ext cx="2952328" cy="126188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1 130,7 тыс. руб.</a:t>
            </a:r>
          </a:p>
          <a:p>
            <a:pPr fontAlgn="b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00438" y="1556792"/>
            <a:ext cx="2743123" cy="584775"/>
          </a:xfrm>
          <a:prstGeom prst="rect">
            <a:avLst/>
          </a:prstGeom>
          <a:solidFill>
            <a:srgbClr val="00B0F0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116,7 тыс.руб.</a:t>
            </a: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75855" y="2852936"/>
            <a:ext cx="2808313" cy="107721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коммунальное хозяйство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7 395,1 тыс. руб.</a:t>
            </a:r>
          </a:p>
          <a:p>
            <a:pPr fontAlgn="b"/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28184" y="1556792"/>
            <a:ext cx="2520280" cy="954107"/>
          </a:xfrm>
          <a:prstGeom prst="rect">
            <a:avLst/>
          </a:prstGeom>
          <a:solidFill>
            <a:srgbClr val="00B0F0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9,3 тыс. руб.</a:t>
            </a:r>
          </a:p>
          <a:p>
            <a:pPr fontAlgn="b"/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28184" y="2852936"/>
            <a:ext cx="2520280" cy="830997"/>
          </a:xfrm>
          <a:prstGeom prst="rect">
            <a:avLst/>
          </a:prstGeom>
          <a:solidFill>
            <a:srgbClr val="00B0F0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2 583,1 тыс. руб.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156176" y="4149080"/>
            <a:ext cx="2664295" cy="1107996"/>
          </a:xfrm>
          <a:prstGeom prst="rect">
            <a:avLst/>
          </a:prstGeom>
          <a:solidFill>
            <a:srgbClr val="00B0F0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 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23,2 тыс. руб.</a:t>
            </a:r>
          </a:p>
          <a:p>
            <a:pPr fontAlgn="b"/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403648" y="476672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5" cy="5850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8"/>
                <a:gridCol w="864096"/>
                <a:gridCol w="864096"/>
                <a:gridCol w="864096"/>
                <a:gridCol w="1167339"/>
                <a:gridCol w="1306285"/>
                <a:gridCol w="1306285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 исполнение за девять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месяцев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2 065,0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3 133,8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2 887,9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2 935,6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2 265,6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77,2 %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67,2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74,3 %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9 756,4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9 460,5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807,9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10 640,4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7 852,8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73,8 %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448,5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347,9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75 %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выборов главы и представительных органов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1 276,5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1 910,1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582,4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586,0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2 077,7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80,3 %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835696" y="260648"/>
            <a:ext cx="7308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5" cy="5733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8"/>
                <a:gridCol w="864096"/>
                <a:gridCol w="864096"/>
                <a:gridCol w="864096"/>
                <a:gridCol w="1167339"/>
                <a:gridCol w="1306285"/>
                <a:gridCol w="1306285"/>
              </a:tblGrid>
              <a:tr h="11466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исполнение за девять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месяцев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154,3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150,9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72,9%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8109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1 213,8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1 080,8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89,0%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пожарной безопасности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898,7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43,6%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8109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80%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4" y="1124743"/>
          <a:ext cx="8856985" cy="2732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46"/>
                <a:gridCol w="833645"/>
                <a:gridCol w="833645"/>
                <a:gridCol w="833645"/>
                <a:gridCol w="1126202"/>
                <a:gridCol w="1260251"/>
                <a:gridCol w="1260251"/>
              </a:tblGrid>
              <a:tr h="6602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 исполнение за девять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месяцев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441,1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15,5%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27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1 298,2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1 388,8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2 018,4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2,4%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3717032"/>
            <a:ext cx="8856984" cy="302433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259632" y="260648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коммунальное хозяйство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" y="1052735"/>
          <a:ext cx="9143997" cy="3266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8"/>
                <a:gridCol w="864096"/>
                <a:gridCol w="864096"/>
                <a:gridCol w="864096"/>
                <a:gridCol w="1167339"/>
                <a:gridCol w="1306286"/>
                <a:gridCol w="1306286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981,5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0,3 %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4 504,3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8 716,4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6 429,2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355,7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718,6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23,9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1 593,8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2 871,2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2 069,3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119,4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656,5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6,9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776,8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860,9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3789040"/>
            <a:ext cx="9144000" cy="306896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411760" y="260648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Социальная политика.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3501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9"/>
                <a:gridCol w="864096"/>
                <a:gridCol w="864096"/>
                <a:gridCol w="864096"/>
                <a:gridCol w="1167340"/>
                <a:gridCol w="1306285"/>
                <a:gridCol w="1306285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16,7%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3 619,0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3 881,6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3 997,4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4 091,4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2 583,1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63,1%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23,2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43,3%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4509120"/>
            <a:ext cx="4716016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81128"/>
            <a:ext cx="4427984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Муниципальные программы МО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5922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3886"/>
                <a:gridCol w="720080"/>
                <a:gridCol w="1008112"/>
                <a:gridCol w="1008112"/>
                <a:gridCol w="1008112"/>
                <a:gridCol w="936104"/>
                <a:gridCol w="899591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"Молодежь муниципального образования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Ненецкого автономного округа на 2017 - 2019 годы"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52,9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55,5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16,7%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"Старшее поколение муниципального образования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Ненецкого автономного округа на 2017 - 2019 годы"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127,2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116,1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122,7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161,2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152,8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94,8%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малого и среднего предпринимательства на территории муниципального образования «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2018 – 2020 годы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и поддержка  муниципального жилищного фонда  муниципального образования «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2019-2022 годы».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409,3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99,8%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«Снос домов, признанных в установленном порядке ветхими или аварийными и подлежащими сносу или реконструкции, на территории муниципального образования «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2019-2020 годы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Иные межбюджетные трансферты в рамках Муниципальных программ МР «Заполярный район»    1 из 2</a:t>
            </a:r>
          </a:p>
        </p:txBody>
      </p:sp>
      <p:pic>
        <p:nvPicPr>
          <p:cNvPr id="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509120"/>
            <a:ext cx="9144000" cy="2348880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908717"/>
          <a:ext cx="9036496" cy="5344771"/>
        </p:xfrm>
        <a:graphic>
          <a:graphicData uri="http://schemas.openxmlformats.org/drawingml/2006/table">
            <a:tbl>
              <a:tblPr/>
              <a:tblGrid>
                <a:gridCol w="2771800"/>
                <a:gridCol w="5040560"/>
                <a:gridCol w="648072"/>
                <a:gridCol w="576064"/>
              </a:tblGrid>
              <a:tr h="31767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" b="1" dirty="0">
                          <a:latin typeface="Times New Roman"/>
                          <a:ea typeface="Times New Roman"/>
                          <a:cs typeface="Times New Roman"/>
                        </a:rPr>
                        <a:t>Сведения об исполнении мероприятий в рамках целевых программ</a:t>
                      </a:r>
                      <a:endParaRPr lang="ru-RU" sz="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866" marR="1086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42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программы, подпрограммы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мероприятия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</a:t>
                      </a:r>
                      <a:endParaRPr lang="ru-RU" sz="7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Исполнено,</a:t>
                      </a:r>
                      <a:br>
                        <a:rPr lang="ru-RU" sz="7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7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руб.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393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Иные межбюджетные трансферты в рамках подпрограммы 6 "Возмещение части затрат на содержание органов местного самоуправления поселений Ненецкого автономного округа"  Муниципальной программы "Развитие административной системы местного самоуправления муниципального района "Заполярный район" на 2017-2022 годы"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Расходы на оплату коммунальных услуг и приобретение твердого топлива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1 054,30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789,70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869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Расходы на выплату пенсий за выслугу лет  лицам, замещавшим выборные должности, и  должности муниципальной службы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3 704,10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2 439,60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4786"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Иные межбюджетные трансферты в рамках подпрограммы 1 "Строительство (приобретение) и проведение мероприятий по капитальному и текущему ремонту жилых помещений муниципального района "Заполярный район"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"Текущий ремонт квартир № 3, 6, 7, 10 жилого дома № 5А по ул. Полярная в с. </a:t>
                      </a:r>
                      <a:r>
                        <a:rPr lang="ru-RU" sz="10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Тельвиска</a:t>
                      </a: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МО "</a:t>
                      </a:r>
                      <a:r>
                        <a:rPr lang="ru-RU" sz="10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сельсовет" НАО"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47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"Капитальный ремонт жилого дома № 22 по ул. </a:t>
                      </a:r>
                      <a:r>
                        <a:rPr lang="ru-RU" sz="10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Пустозерская</a:t>
                      </a: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 с. </a:t>
                      </a:r>
                      <a:r>
                        <a:rPr lang="ru-RU" sz="10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Тельвиска</a:t>
                      </a: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МО "</a:t>
                      </a:r>
                      <a:r>
                        <a:rPr lang="ru-RU" sz="10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сельсовет" НАО"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3 200,00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47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"Обследование технического состояния фундамента жилого дома № 5а по ул. Полярная с. </a:t>
                      </a:r>
                      <a:r>
                        <a:rPr lang="ru-RU" sz="10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Тельвиская</a:t>
                      </a: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МО "</a:t>
                      </a:r>
                      <a:r>
                        <a:rPr lang="ru-RU" sz="10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сельсовет" НАО"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47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"Ремонт системы отопления муниципальных квартир № 1, № 3, № 5, № 7, № 8, № 10, № 11 жилого дома № 2 по ул. Совхозная в с. </a:t>
                      </a:r>
                      <a:r>
                        <a:rPr lang="ru-RU" sz="10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Тельвиска</a:t>
                      </a: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МО "</a:t>
                      </a:r>
                      <a:r>
                        <a:rPr lang="ru-RU" sz="10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сельсовет" НАО" 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47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"Капитальный ремонт жилого дома № 30Б по ул. </a:t>
                      </a:r>
                      <a:r>
                        <a:rPr lang="ru-RU" sz="10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Пустозерская</a:t>
                      </a: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 с. </a:t>
                      </a:r>
                      <a:r>
                        <a:rPr lang="ru-RU" sz="10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Тельвиска</a:t>
                      </a: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МО "</a:t>
                      </a:r>
                      <a:r>
                        <a:rPr lang="ru-RU" sz="10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сельсовет" НАО"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3 011,50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3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"Разработка проектов организации работ по сносу домов в МО "</a:t>
                      </a:r>
                      <a:r>
                        <a:rPr lang="ru-RU" sz="10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сельсовет" НАО "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84,00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4786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Иные межбюджетные трансферты в рамках Подпрограммы 2 "Развитие транспортной инфраструктуры муниципального района "Заполярный район"  Муниципальной программы "Комплексное развитие муниципального района "Заполярный район" на 2017-2022 годы"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"Предоставление иных межбюджетных трансфертов муниципальным образованиям на обозначение и содержание снегоходных маршрутов"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28,30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47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Создание условий для предоставления транспортных услуг населению (содержание мест причаливания речного транспорта в поселениях)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221,10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68,40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47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Создание условий для предоставления транспортных услуг населению (Проведение русловой изыскательской съемки </a:t>
                      </a:r>
                      <a:r>
                        <a:rPr lang="ru-RU" sz="10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Макаровской</a:t>
                      </a: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курьи от устья р. Печора до д. </a:t>
                      </a:r>
                      <a:r>
                        <a:rPr lang="ru-RU" sz="10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Макарово</a:t>
                      </a: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2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Осуществление дорожной деятельности в отношении автомобильных дорог местного значения за счет средств дорожного фонда муниципального района "Заполярный район"(ремонт и содержание автомобильных дорог общего пользования местного значения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1 223,40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21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Иные межбюджетные трансферты в рамках подпрограммы 3 "Обеспечение населения муниципального района "Заполярный район" чистой водой"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Выполнение работ по гидравлической промывке, испытаний на плотность и прочность системы отопления потребителей тепловой энергии.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209,60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Муниципальные программы МР Заполярный район      2 из 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980728"/>
          <a:ext cx="9144000" cy="5369814"/>
        </p:xfrm>
        <a:graphic>
          <a:graphicData uri="http://schemas.openxmlformats.org/drawingml/2006/table">
            <a:tbl>
              <a:tblPr/>
              <a:tblGrid>
                <a:gridCol w="3131840"/>
                <a:gridCol w="4680520"/>
                <a:gridCol w="720080"/>
                <a:gridCol w="611560"/>
              </a:tblGrid>
              <a:tr h="3388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Иные межбюджетные трансферты в рамках подпрограммы 4 "</a:t>
                      </a:r>
                      <a:r>
                        <a:rPr lang="ru-RU" sz="1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Энергоэффективность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 развитие энергетики муниципального района "Заполярный район"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"Поставка, монтаж, наладка и запуск в работу водоочистительного оборудования, устройство канализационного колодца в с. Тельвиска"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845,90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686,40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8292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Иные межбюджетные трансферты в рамках подпрограммы 5 "Развитие социальной инфраструктуры и создание комфортных условий проживания в поселениях муниципального района "Заполярный район"  Муниципальной программы "Комплексное развитие муниципального района "Заполярный район" на 2017-2022 годы"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Предоставление  муниципальным  образованиям иных межбюджетных трансфертов  на возмещение недополученных доходов или финансовое возмещение затрат, возникающих при оказании жителям поселения услуг общественных бань"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5 947,50</a:t>
                      </a:r>
                    </a:p>
                  </a:txBody>
                  <a:tcPr marL="10866" marR="1086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4 685,80</a:t>
                      </a:r>
                    </a:p>
                  </a:txBody>
                  <a:tcPr marL="10866" marR="1086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94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Благоустройство территории поселений.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304,30</a:t>
                      </a:r>
                    </a:p>
                  </a:txBody>
                  <a:tcPr marL="10866" marR="1086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260,30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94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Уличное освещение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1 149,30</a:t>
                      </a:r>
                    </a:p>
                  </a:txBody>
                  <a:tcPr marL="10866" marR="1086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608,30</a:t>
                      </a:r>
                    </a:p>
                  </a:txBody>
                  <a:tcPr marL="10866" marR="1086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94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Другие мероприятия (Снос спортивной площадки в </a:t>
                      </a:r>
                      <a:r>
                        <a:rPr lang="ru-RU" sz="1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с.Тельвиска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399,80</a:t>
                      </a:r>
                    </a:p>
                  </a:txBody>
                  <a:tcPr marL="10866" marR="1086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399,80</a:t>
                      </a:r>
                    </a:p>
                  </a:txBody>
                  <a:tcPr marL="10866" marR="1086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8292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Иные межбюджетные трансферты в рамках подпрограммы 6 "Развитие коммунальной инфраструктуры  муниципального района "Заполярный район"   Муниципальной программы "Комплексное развитие муниципального района "Заполярный район" на 2017-2022 годы"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"Предоставление муниципальным образованиям иных межбюджетных трансфертов на содержание земельных участков, находящихся в собственности муниципальных образований, предназначенных под складирование отходов"</a:t>
                      </a:r>
                    </a:p>
                  </a:txBody>
                  <a:tcPr marL="10866" marR="1086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182,60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136,80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7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Субсидии муниципальным образованиям на софинансирование расходных обязательств по участию в организации деятельности по сбору (в том числе раздельному сбору), транспортированию, обработке, утилизации, обезвреживанию, захоронению твердых коммунальных отходов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9 223,50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7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Расходы районного бюджета на мероприятия, софинансируемые в рамках государственных программ  в части организации деятельности по сбору (в том числе раздельному сбору), транспортированию, обработке, утилизации, обезвреживанию, захоронению твердых коммунальных отходов</a:t>
                      </a:r>
                    </a:p>
                  </a:txBody>
                  <a:tcPr marL="10866" marR="1086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285,30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8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Реализация мероприятия Софинансирование мероприятий по ликвидации несанкционированного места размещения отходов</a:t>
                      </a:r>
                    </a:p>
                  </a:txBody>
                  <a:tcPr marL="10866" marR="1086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269,70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10866" marR="108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8862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Иные межбюджетные трансферты в рамках МП "Безопасность на территории муниципального района "Заполярный район" на 2019 - 2023 годы" в том числе: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"Организация обучения неработающего населения в области гражданской обороны и защиты от чрезвычайных ситуаций"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31,30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31,30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8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Иные  межбюджетные  трансферты  муниципальным образования ЗР на предупреждение и ликвидацию последствий ЧС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126,90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82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Предоставление иных межбюджетных трансфертов муниципальным образованиям Заполярного района на выплаты денежного поощрения членам добровольных народных дружин, участвующим в охране общественного порядка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8,00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8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Создание резерва материальных ресурсов в соответствии с утвержденными номенклатурами и объемами для предупреждения и ликвидации ЧС в муниципальных образованиях</a:t>
                      </a:r>
                    </a:p>
                  </a:txBody>
                  <a:tcPr marL="10866" marR="1086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1 055,60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1 049,50</a:t>
                      </a:r>
                    </a:p>
                  </a:txBody>
                  <a:tcPr marL="10866" marR="10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0" y="26064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Предоставление субсидий.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556792"/>
            <a:ext cx="200247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МКП «Энергия»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2780928"/>
            <a:ext cx="5040560" cy="12311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на возмещение недополученных доходов или финансовое возмещение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затрат</a:t>
            </a:r>
            <a:r>
              <a:rPr lang="ru-RU" dirty="0" smtClean="0"/>
              <a:t>, возникающих при оказании  жителям поселения услуг общественных бань"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411760" y="1988840"/>
            <a:ext cx="316835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4572000" y="4077072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71600" y="5373216"/>
            <a:ext cx="5256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4 685,9 тыс. руб.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72008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31640" y="620688"/>
            <a:ext cx="6984776" cy="50405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Основные параметры  исполнения местного бюджета за первый квартал 2019 года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сравнении с первым кварталом 2018 года (тыс.руб.)</a:t>
            </a:r>
            <a:endParaRPr lang="ru-RU" sz="1800" dirty="0">
              <a:ln>
                <a:solidFill>
                  <a:srgbClr val="0070C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941168"/>
            <a:ext cx="9144000" cy="2016224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" y="1196751"/>
          <a:ext cx="9036494" cy="4025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8050"/>
                <a:gridCol w="1423227"/>
                <a:gridCol w="1138583"/>
                <a:gridCol w="1138583"/>
                <a:gridCol w="853937"/>
                <a:gridCol w="1814114"/>
              </a:tblGrid>
              <a:tr h="96052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 кассового исполнения  за девять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месяцев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2018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года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2019 год</a:t>
                      </a:r>
                    </a:p>
                    <a:p>
                      <a:pPr algn="ctr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01.10.2019 года</a:t>
                      </a:r>
                    </a:p>
                    <a:p>
                      <a:pPr algn="ctr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  <a:p>
                      <a:pPr algn="ctr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Отклонение показателей исполнения за девять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месяцев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относительно девяти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месяцев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 года</a:t>
                      </a:r>
                    </a:p>
                    <a:p>
                      <a:pPr algn="ctr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35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21 323,1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54 388,9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26 524,5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48,8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201,4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1 216,2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1 988,7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1 387,0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69,7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170,8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неналоговые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958,8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1 518,9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2 013,3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132,5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054,5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3166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19 148,1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50 881,3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23 124,2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45,4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976,1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21 255,3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55 218,0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23 972,9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43,4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717,6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/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(-,+)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- 67,8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-829,1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2 551,6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% дефицита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25,3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009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Источники финансирования</a:t>
                      </a:r>
                      <a:b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дефицита бюджета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67,8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829,1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009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Изменение остатков на счетах</a:t>
                      </a:r>
                      <a:b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 учету средств бюджета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67,8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829,1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Муниципальный долг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Стрелка вверх 9"/>
          <p:cNvSpPr/>
          <p:nvPr/>
        </p:nvSpPr>
        <p:spPr>
          <a:xfrm>
            <a:off x="8532440" y="2204864"/>
            <a:ext cx="72008" cy="28803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dirty="0"/>
          </a:p>
        </p:txBody>
      </p:sp>
      <p:sp>
        <p:nvSpPr>
          <p:cNvPr id="11" name="TextBox 10"/>
          <p:cNvSpPr txBox="1"/>
          <p:nvPr/>
        </p:nvSpPr>
        <p:spPr>
          <a:xfrm>
            <a:off x="8532440" y="2204864"/>
            <a:ext cx="6115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 24,4%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верх 12"/>
          <p:cNvSpPr/>
          <p:nvPr/>
        </p:nvSpPr>
        <p:spPr>
          <a:xfrm>
            <a:off x="8532440" y="2924944"/>
            <a:ext cx="72008" cy="144016"/>
          </a:xfrm>
          <a:prstGeom prst="upArrow">
            <a:avLst>
              <a:gd name="adj1" fmla="val 50000"/>
              <a:gd name="adj2" fmla="val 5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dirty="0"/>
          </a:p>
        </p:txBody>
      </p:sp>
      <p:sp>
        <p:nvSpPr>
          <p:cNvPr id="14" name="Стрелка вверх 13"/>
          <p:cNvSpPr/>
          <p:nvPr/>
        </p:nvSpPr>
        <p:spPr>
          <a:xfrm flipH="1">
            <a:off x="8532433" y="3140968"/>
            <a:ext cx="72014" cy="216024"/>
          </a:xfrm>
          <a:prstGeom prst="upArrow">
            <a:avLst>
              <a:gd name="adj1" fmla="val 50000"/>
              <a:gd name="adj2" fmla="val 5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dirty="0"/>
          </a:p>
        </p:txBody>
      </p:sp>
      <p:sp>
        <p:nvSpPr>
          <p:cNvPr id="15" name="Стрелка вверх 14"/>
          <p:cNvSpPr/>
          <p:nvPr/>
        </p:nvSpPr>
        <p:spPr>
          <a:xfrm>
            <a:off x="8532441" y="2636912"/>
            <a:ext cx="72007" cy="216024"/>
          </a:xfrm>
          <a:prstGeom prst="upArrow">
            <a:avLst>
              <a:gd name="adj1" fmla="val 50000"/>
              <a:gd name="adj2" fmla="val 5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dirty="0"/>
          </a:p>
        </p:txBody>
      </p:sp>
      <p:sp>
        <p:nvSpPr>
          <p:cNvPr id="16" name="TextBox 15"/>
          <p:cNvSpPr txBox="1"/>
          <p:nvPr/>
        </p:nvSpPr>
        <p:spPr>
          <a:xfrm>
            <a:off x="8532440" y="2636912"/>
            <a:ext cx="5040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14,0%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32441" y="2852936"/>
            <a:ext cx="5040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 110%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32440" y="3140968"/>
            <a:ext cx="504056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20,8%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верх 18"/>
          <p:cNvSpPr/>
          <p:nvPr/>
        </p:nvSpPr>
        <p:spPr>
          <a:xfrm flipH="1">
            <a:off x="8532440" y="3429000"/>
            <a:ext cx="72008" cy="216024"/>
          </a:xfrm>
          <a:prstGeom prst="upArrow">
            <a:avLst>
              <a:gd name="adj1" fmla="val 50000"/>
              <a:gd name="adj2" fmla="val 5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8532440" y="3356992"/>
            <a:ext cx="6115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  12,8%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556792"/>
            <a:ext cx="8034096" cy="2160240"/>
          </a:xfrm>
        </p:spPr>
        <p:txBody>
          <a:bodyPr>
            <a:noAutofit/>
          </a:bodyPr>
          <a:lstStyle/>
          <a:p>
            <a:pPr lvl="0" algn="ctr" fontAlgn="base">
              <a:spcAft>
                <a:spcPct val="0"/>
              </a:spcAft>
              <a:tabLst>
                <a:tab pos="1343025" algn="l"/>
              </a:tabLst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девять месяцев</a:t>
            </a:r>
            <a:br>
              <a:rPr lang="ru-RU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2019 года  вложений в инвестиции - нет.</a:t>
            </a:r>
            <a:endParaRPr lang="ru-RU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95736" y="332656"/>
            <a:ext cx="5479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Бюджетные инвестиции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03648" y="1988840"/>
            <a:ext cx="655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19672" y="764704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1556792"/>
            <a:ext cx="6984776" cy="192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Финансовый отдел Администрации </a:t>
            </a:r>
          </a:p>
          <a:p>
            <a:pPr algn="ctr"/>
            <a:r>
              <a:rPr lang="ru-RU" dirty="0" smtClean="0"/>
              <a:t> муниципального образования </a:t>
            </a:r>
          </a:p>
          <a:p>
            <a:pPr algn="ctr"/>
            <a:r>
              <a:rPr lang="ru-RU" dirty="0" smtClean="0"/>
              <a:t>«</a:t>
            </a:r>
            <a:r>
              <a:rPr lang="ru-RU" dirty="0" err="1" smtClean="0"/>
              <a:t>Тельвисочный</a:t>
            </a:r>
            <a:r>
              <a:rPr lang="ru-RU" dirty="0" smtClean="0"/>
              <a:t> сельсовет» Ненецкого автономного округа</a:t>
            </a:r>
          </a:p>
          <a:p>
            <a:pPr algn="ct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ct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</a:t>
            </a:r>
          </a:p>
          <a:p>
            <a:pPr algn="ct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ct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6480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РАЗМЕР МУНИЦИПАЛЬНОГО ДОЛГА</a:t>
            </a:r>
            <a:endParaRPr lang="ru-RU" sz="2800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395536" y="1700808"/>
          <a:ext cx="828092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Содержимое 4"/>
          <p:cNvGraphicFramePr>
            <a:graphicFrameLocks/>
          </p:cNvGraphicFramePr>
          <p:nvPr/>
        </p:nvGraphicFramePr>
        <p:xfrm>
          <a:off x="323528" y="1916832"/>
          <a:ext cx="861092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59632" y="764704"/>
            <a:ext cx="6840760" cy="43204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Динамика доходов местного бюджета, тыс. руб.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-3000" contrast="-52000"/>
          </a:blip>
          <a:srcRect t="31763" b="20952"/>
          <a:stretch>
            <a:fillRect/>
          </a:stretch>
        </p:blipFill>
        <p:spPr bwMode="auto">
          <a:xfrm>
            <a:off x="0" y="4005064"/>
            <a:ext cx="9144000" cy="2852936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27" name="Диаграмма 26"/>
          <p:cNvGraphicFramePr>
            <a:graphicFrameLocks/>
          </p:cNvGraphicFramePr>
          <p:nvPr/>
        </p:nvGraphicFramePr>
        <p:xfrm>
          <a:off x="42862" y="1268760"/>
          <a:ext cx="9058275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483768" y="836712"/>
            <a:ext cx="3024336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доходов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местного бюджета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2771801" y="1772816"/>
            <a:ext cx="2448272" cy="7920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2 013,3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0" y="1772816"/>
            <a:ext cx="2555776" cy="7920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1 387,0 тыс.руб.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5436096" y="1772816"/>
            <a:ext cx="3312368" cy="7920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23 124,2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7664" y="980728"/>
            <a:ext cx="864096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2019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80112" y="908721"/>
            <a:ext cx="1152127" cy="707886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26 524,5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9592" y="2636912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69,7%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44208" y="2564904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45,4 %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1520" y="2996952"/>
            <a:ext cx="194421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Налог на доходы физических лиц 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–  594,4 т.р., 71,1%</a:t>
            </a: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-Налоги на товары (работы, услуги) –371,8 т.р., 82,9%</a:t>
            </a: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-Налог на совокупный доход –  115,3 т.р., 245,3%</a:t>
            </a: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-Налог на имущество физических лиц </a:t>
            </a:r>
          </a:p>
          <a:p>
            <a:pPr>
              <a:buFontTx/>
              <a:buChar char="-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16,7 т.р., 50,3%</a:t>
            </a:r>
          </a:p>
          <a:p>
            <a:pPr>
              <a:buFontTx/>
              <a:buChar char="-"/>
            </a:pP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Земельный налог 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- 279,8 т.р., 46,5%</a:t>
            </a:r>
          </a:p>
          <a:p>
            <a:pPr>
              <a:buFontTx/>
              <a:buChar char="-"/>
            </a:pP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Государственная пошлина 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- 9,0 т.р., 40,2%</a:t>
            </a: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43808" y="3212976"/>
            <a:ext cx="223224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имущества, находящегося в государственной и муниципальной собственности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– 1 656,8 т.р., 124,5%</a:t>
            </a: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fontAlgn="b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Доходы от оказания платных услуг (работ) и компенсации затрат государства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–356,2 т.р., 266,4%</a:t>
            </a: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Прочие неналоговые доходы бюджетов сельских поселений  – 0,3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т.р.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419872" y="2636912"/>
            <a:ext cx="11521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132,5 %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940152" y="2779961"/>
            <a:ext cx="252028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Дотации – 9 479,6 т.р.,  74,5%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Субсидии – 2 058,0 т.р., 71,5%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Субвенции –166,6 т.р., 45,0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Иные межбюджетные трансферты – 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11 373,5 т.р., 32,6%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Прочие безвозмездные поступления – 51,6 т.р., 100%.</a:t>
            </a: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Доходы  от возврата остатков субсидий, субвенций и иных межбюджетных трансфертов, имеющих целевое назначение, прошлых лет из бюджетов муниципальных районов –    2,2 т.р., 100%</a:t>
            </a: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Возврат остатков субсидий, субвенций и иных межбюджетных трансфертов, имеющих целевое назначение, прошлых лет из бюджетов сельских поселений –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7,3 т.р., 100%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1115616" y="1628800"/>
            <a:ext cx="6840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619672" y="476672"/>
            <a:ext cx="6552728" cy="36004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Доходы от использования имущества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99592" y="2636912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44208" y="249289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419872" y="2636912"/>
            <a:ext cx="11521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07505" y="1151757"/>
          <a:ext cx="9036495" cy="5710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5039"/>
                <a:gridCol w="3346518"/>
                <a:gridCol w="976641"/>
                <a:gridCol w="955077"/>
                <a:gridCol w="881609"/>
                <a:gridCol w="881611"/>
              </a:tblGrid>
              <a:tr h="10757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арендаторов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арендуемого  имущества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девять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месяцев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2018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лан на 2019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девять месяцев 2019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478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Физические лица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17,4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107,4%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46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ООО «Новатор»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 под строительство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12-ти кв.дома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112,1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97,2%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478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СПК Колхоз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Ерв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аренду нежилого помещения 20,0 кв.м.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57,8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4496"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ГУП НАО "Ненецкая коммунальная компания"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газораспределительная</a:t>
                      </a: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поселковая</a:t>
                      </a:r>
                      <a:endParaRPr lang="ru-RU" sz="1200" i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сеть среднего</a:t>
                      </a: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</a:t>
                      </a: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низкого давления</a:t>
                      </a:r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209,9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4784"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ИП Богданова Е.А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аренду нежилого помещения 46,9 кв.м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53,7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4784"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КУ  "МФЦ НАО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аренду нежилого помещения 20,0 кв.м.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29,6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109,2 %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4640"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ГУП НАО «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Нарьян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– 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Марская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электростанция»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трансформаторные подстанции, линии электропередач, нежилое помещение 6,6 кв.м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544,1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409,7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75,3 %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46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Физические лица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Коммерческий 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найм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 муниципального жилого фонда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220,8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141,4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64,0%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Население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Плата за пользование жилым помещением (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соцнайм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376,0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91,7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646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Платежи МКП Энергия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Прибыль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 итогам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917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1 330,3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1 656,8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124,5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1"/>
            <a:ext cx="1048640" cy="1008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691680" y="404665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Доходы от возмещения расходов за коммунальные услуги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0" y="3356992"/>
            <a:ext cx="9144000" cy="3501008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07504" y="1196750"/>
          <a:ext cx="8856983" cy="359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433248"/>
                <a:gridCol w="1019509"/>
                <a:gridCol w="1019509"/>
                <a:gridCol w="892070"/>
                <a:gridCol w="828351"/>
              </a:tblGrid>
              <a:tr h="9275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арендаторов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девять месяцев 2018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лан на 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девять месяцев2019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020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ГУП НАО "Ненецкая коммунальная компания«, ИП Богданова Е.А, КУ  "МФЦ НАО, ГУП НАО «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Нарьян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– 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Марская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электростанция» 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Возмещение коммунальных услуг  по договорам аренды нежилых помещений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62,7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126,4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67,7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53,6%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73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доходы от компенсации затрат государства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Возврат дебиторской задолженности , возврат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остатков целевых средств прошлых лет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50,9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7,3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288,5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3952%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851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113,6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133,7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356,2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266,4%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1"/>
            <a:ext cx="1048640" cy="1008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691680" y="404665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Прочие неналоговые доходы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0" y="3356992"/>
            <a:ext cx="9144000" cy="3501008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95536" y="1268760"/>
          <a:ext cx="8496942" cy="4176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5798"/>
                <a:gridCol w="1191644"/>
                <a:gridCol w="1191644"/>
                <a:gridCol w="1191644"/>
                <a:gridCol w="1036212"/>
              </a:tblGrid>
              <a:tr h="11355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девять месяцев 2018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лан на 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девять месяцев 2019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3552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Размещение нестационарных торговых объектов на территории муниципального образования «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сельсовет» Ненецкого автономного округа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270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размещение нестационарного объекта общественного питания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79113"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Доходы от реализации имущества, находящегося в собственности сельских поселений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360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1"/>
            <a:ext cx="1048640" cy="1008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691680" y="404665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Динамика расходов  местного бюджета, тыс. руб.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107504" y="3789040"/>
            <a:ext cx="9036496" cy="3068960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6" name="Диаграмма 5"/>
          <p:cNvGraphicFramePr>
            <a:graphicFrameLocks/>
          </p:cNvGraphicFramePr>
          <p:nvPr/>
        </p:nvGraphicFramePr>
        <p:xfrm>
          <a:off x="-684584" y="1196752"/>
          <a:ext cx="9828584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3721</TotalTime>
  <Words>2449</Words>
  <Application>Microsoft Office PowerPoint</Application>
  <PresentationFormat>Экран (4:3)</PresentationFormat>
  <Paragraphs>647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Слайд 1</vt:lpstr>
      <vt:lpstr>Основные параметры  исполнения местного бюджета за первый квартал 2019 года  в сравнении с первым кварталом 2018 года (тыс.руб.)</vt:lpstr>
      <vt:lpstr>РАЗМЕР МУНИЦИПАЛЬНОГО ДОЛГА</vt:lpstr>
      <vt:lpstr>Динамика доходов местного бюджета, тыс. руб.</vt:lpstr>
      <vt:lpstr>Структура доходов  местного бюджета</vt:lpstr>
      <vt:lpstr>Доходы от использования имущества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 за девять месяцев 2019 года  вложений в инвестиции - нет.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435</cp:revision>
  <dcterms:created xsi:type="dcterms:W3CDTF">2016-06-20T09:05:39Z</dcterms:created>
  <dcterms:modified xsi:type="dcterms:W3CDTF">2019-10-23T06:42:52Z</dcterms:modified>
</cp:coreProperties>
</file>