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8"/>
  </p:notesMasterIdLst>
  <p:sldIdLst>
    <p:sldId id="256" r:id="rId2"/>
    <p:sldId id="293" r:id="rId3"/>
    <p:sldId id="285" r:id="rId4"/>
    <p:sldId id="273" r:id="rId5"/>
    <p:sldId id="317" r:id="rId6"/>
    <p:sldId id="306" r:id="rId7"/>
    <p:sldId id="307" r:id="rId8"/>
    <p:sldId id="308" r:id="rId9"/>
    <p:sldId id="309" r:id="rId10"/>
    <p:sldId id="310" r:id="rId11"/>
    <p:sldId id="311" r:id="rId12"/>
    <p:sldId id="314" r:id="rId13"/>
    <p:sldId id="318" r:id="rId14"/>
    <p:sldId id="315" r:id="rId15"/>
    <p:sldId id="316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56;&#1072;&#1073;&#1086;&#1095;&#1080;&#1081;%20&#1089;&#1090;&#1086;&#1083;\&#1092;&#1086;&#1088;&#1084;&#1099;%20&#1076;&#1083;&#1103;%20&#1089;&#1072;&#1081;&#1090;&#1072;%20&#1073;&#1102;&#1076;&#1078;&#1077;&#1090;%20&#1076;&#1083;&#1103;%20&#1075;&#1088;&#1072;&#1078;&#1076;&#1072;&#1085;\&#1044;&#1080;&#1072;&#1075;&#1088;&#1072;&#1084;&#1084;&#1099;%20&#1076;&#1083;&#1103;%20&#1055;&#1088;&#1077;&#1079;&#1077;&#1085;&#1090;&#1072;&#1094;&#1080;&#1081;\&#1076;&#1080;&#1072;&#1075;&#1088;&#1072;&#1084;&#1084;&#1099;%20&#1073;&#1102;&#1076;&#1078;&#1077;&#1090;%20&#1091;&#1090;&#1086;&#1095;&#1085;&#1077;&#1085;&#1085;&#1099;&#1081;%202015,2016%20&#1087;&#1088;&#1077;&#1082;&#1090;%202017&#1075;%20%20&#1055;&#1088;&#1077;&#1079;&#1077;&#1085;&#1090;&#1072;&#1094;&#1080;&#1103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055;&#1086;&#1083;&#1100;&#1079;&#1086;&#1074;&#1072;&#1090;&#1077;&#1083;&#1100;\Desktop\&#1080;&#1089;&#1087;&#1086;&#1083;&#1085;&#1077;&#1085;&#1080;&#1077;%20&#1073;&#1102;&#1076;&#1078;&#1077;&#1090;&#1072;%201%20&#1082;&#1074;.2017%20&#1075;&#1086;&#1076;&#1072;(&#1055;&#1088;&#1077;&#1079;&#1077;&#1085;&#1090;&#1072;&#1094;&#1080;&#1103;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percentStacked"/>
        <c:gapWidth val="95"/>
        <c:gapDepth val="95"/>
        <c:shape val="box"/>
        <c:axId val="82862464"/>
        <c:axId val="82864000"/>
        <c:axId val="0"/>
      </c:bar3DChart>
      <c:catAx>
        <c:axId val="82862464"/>
        <c:scaling>
          <c:orientation val="minMax"/>
        </c:scaling>
        <c:axPos val="b"/>
        <c:majorTickMark val="none"/>
        <c:tickLblPos val="nextTo"/>
        <c:crossAx val="82864000"/>
        <c:crosses val="autoZero"/>
        <c:auto val="1"/>
        <c:lblAlgn val="ctr"/>
        <c:lblOffset val="100"/>
      </c:catAx>
      <c:valAx>
        <c:axId val="82864000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828624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dirty="0" smtClean="0"/>
              <a:t>Муниципальный долг МО «</a:t>
            </a:r>
            <a:r>
              <a:rPr lang="ru-RU" sz="1800" b="1" dirty="0" err="1" smtClean="0"/>
              <a:t>Тельвисочный</a:t>
            </a:r>
            <a:r>
              <a:rPr lang="ru-RU" sz="1800" b="1" baseline="0" dirty="0" smtClean="0"/>
              <a:t> сельсовет</a:t>
            </a:r>
            <a:r>
              <a:rPr lang="ru-RU" sz="1800" b="1" dirty="0" smtClean="0"/>
              <a:t>» НАО не планируется</a:t>
            </a:r>
            <a:endParaRPr lang="ru-RU" sz="1800" dirty="0"/>
          </a:p>
        </c:rich>
      </c:tx>
      <c:layout/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stacked"/>
        <c:gapWidth val="95"/>
        <c:gapDepth val="95"/>
        <c:shape val="box"/>
        <c:axId val="82887808"/>
        <c:axId val="82889344"/>
        <c:axId val="0"/>
      </c:bar3DChart>
      <c:catAx>
        <c:axId val="82887808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82889344"/>
        <c:crosses val="autoZero"/>
        <c:auto val="1"/>
        <c:lblAlgn val="ctr"/>
        <c:lblOffset val="100"/>
      </c:catAx>
      <c:valAx>
        <c:axId val="82889344"/>
        <c:scaling>
          <c:orientation val="minMax"/>
        </c:scaling>
        <c:delete val="1"/>
        <c:axPos val="l"/>
        <c:numFmt formatCode="0.0" sourceLinked="1"/>
        <c:tickLblPos val="none"/>
        <c:crossAx val="82887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0.27426</cdr:x>
      <cdr:y>0.1427</cdr:y>
    </cdr:from>
    <cdr:to>
      <cdr:x>0.39619</cdr:x>
      <cdr:y>0.33318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56780" y="685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0.02461</cdr:x>
      <cdr:y>0.0227</cdr:y>
    </cdr:from>
    <cdr:to>
      <cdr:x>0.9656</cdr:x>
      <cdr:y>0.71429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84572" y="102996"/>
          <a:ext cx="7056784" cy="313736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4">
              <a:lumMod val="75000"/>
            </a:schemeClr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Муниципальный долг на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01.07.2025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года</a:t>
          </a:r>
        </a:p>
        <a:p xmlns:a="http://schemas.openxmlformats.org/drawingml/2006/main"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0,0 тыс. руб.</a:t>
          </a: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0.60073</cdr:x>
      <cdr:y>0.5327</cdr:y>
    </cdr:from>
    <cdr:to>
      <cdr:x>0.72266</cdr:x>
      <cdr:y>0.72317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505052" y="25572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0.29346</cdr:x>
      <cdr:y>0.53968</cdr:y>
    </cdr:from>
    <cdr:to>
      <cdr:x>0.4154</cdr:x>
      <cdr:y>0.74125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200796" y="24482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0.39909</cdr:x>
      <cdr:y>0.69841</cdr:y>
    </cdr:from>
    <cdr:to>
      <cdr:x>0.60073</cdr:x>
      <cdr:y>0.95238</cdr:y>
    </cdr:to>
    <cdr:sp macro="" textlink="">
      <cdr:nvSpPr>
        <cdr:cNvPr id="20" name="Блок-схема: извлечение 19"/>
        <cdr:cNvSpPr/>
      </cdr:nvSpPr>
      <cdr:spPr>
        <a:xfrm xmlns:a="http://schemas.openxmlformats.org/drawingml/2006/main">
          <a:off x="2992884" y="3168352"/>
          <a:ext cx="1512168" cy="1152128"/>
        </a:xfrm>
        <a:prstGeom xmlns:a="http://schemas.openxmlformats.org/drawingml/2006/main" prst="flowChartExtra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0.20906</cdr:x>
      <cdr:y>0.42857</cdr:y>
    </cdr:from>
    <cdr:to>
      <cdr:x>0.36795</cdr:x>
      <cdr:y>0.66667</cdr:y>
    </cdr:to>
    <cdr:sp macro="" textlink="">
      <cdr:nvSpPr>
        <cdr:cNvPr id="21" name="Блок-схема: дисплей 20"/>
        <cdr:cNvSpPr/>
      </cdr:nvSpPr>
      <cdr:spPr>
        <a:xfrm xmlns:a="http://schemas.openxmlformats.org/drawingml/2006/main">
          <a:off x="1800199" y="1944216"/>
          <a:ext cx="1368153" cy="1080120"/>
        </a:xfrm>
        <a:prstGeom xmlns:a="http://schemas.openxmlformats.org/drawingml/2006/main" prst="flowChartDisplay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0.64391</cdr:x>
      <cdr:y>0.42857</cdr:y>
    </cdr:from>
    <cdr:to>
      <cdr:x>0.80279</cdr:x>
      <cdr:y>0.66667</cdr:y>
    </cdr:to>
    <cdr:sp macro="" textlink="">
      <cdr:nvSpPr>
        <cdr:cNvPr id="22" name="Блок-схема: дисплей 21"/>
        <cdr:cNvSpPr/>
      </cdr:nvSpPr>
      <cdr:spPr>
        <a:xfrm xmlns:a="http://schemas.openxmlformats.org/drawingml/2006/main">
          <a:off x="5544616" y="1944215"/>
          <a:ext cx="1368152" cy="1080135"/>
        </a:xfrm>
        <a:prstGeom xmlns:a="http://schemas.openxmlformats.org/drawingml/2006/main" prst="flowChartDisplay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Р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0.23415</cdr:x>
      <cdr:y>0.69841</cdr:y>
    </cdr:from>
    <cdr:to>
      <cdr:x>0.81952</cdr:x>
      <cdr:y>0.71429</cdr:y>
    </cdr:to>
    <cdr:sp macro="" textlink="">
      <cdr:nvSpPr>
        <cdr:cNvPr id="11" name="Двойная стрелка влево/вправо 10"/>
        <cdr:cNvSpPr/>
      </cdr:nvSpPr>
      <cdr:spPr>
        <a:xfrm xmlns:a="http://schemas.openxmlformats.org/drawingml/2006/main">
          <a:off x="2016224" y="3168352"/>
          <a:ext cx="5040560" cy="72008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E1BD7-EF76-4C45-B8E4-CB64F811244B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E4B8C-1B4B-49CE-9C40-8CAE90494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E4B8C-1B4B-49CE-9C40-8CAE90494C9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768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31540" y="1877776"/>
            <a:ext cx="853294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/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ПОСТАНОВЛЕНИЕ 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09 июля 2025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года №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90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Администрации Сельского поселения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«Об утверждении отчета об исполнении местного бюджета за первый квартал 2025 года»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5517232"/>
            <a:ext cx="370790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Администрация МО «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сельсовет» НАО</a:t>
            </a:r>
          </a:p>
          <a:p>
            <a:pPr algn="r">
              <a:lnSpc>
                <a:spcPct val="90000"/>
              </a:lnSpc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/>
          <a:srcRect t="31763" b="20952"/>
          <a:stretch>
            <a:fillRect/>
          </a:stretch>
        </p:blipFill>
        <p:spPr bwMode="auto">
          <a:xfrm>
            <a:off x="0" y="3284984"/>
            <a:ext cx="9144000" cy="2448272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87624" y="260648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Культура.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Социальная политика. Физическая культура и спорт. Исполнение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полугодие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052737"/>
          <a:ext cx="9143999" cy="301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1066"/>
                <a:gridCol w="954274"/>
                <a:gridCol w="954274"/>
                <a:gridCol w="1289165"/>
                <a:gridCol w="1442610"/>
                <a:gridCol w="1442610"/>
              </a:tblGrid>
              <a:tr h="76757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2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60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221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1003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4 659,7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204,0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1 886,1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1 886,0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</a:tr>
              <a:tr h="5596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95,6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Рисунок 7" descr="DSC0437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4365104"/>
            <a:ext cx="4716016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image203202176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81128"/>
            <a:ext cx="4427984" cy="2276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15616" y="260648"/>
            <a:ext cx="8028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муниципальных программ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-468560" y="1124744"/>
          <a:ext cx="10800183" cy="6093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9386"/>
                <a:gridCol w="1020603"/>
                <a:gridCol w="1190704"/>
                <a:gridCol w="1360804"/>
                <a:gridCol w="1615955"/>
                <a:gridCol w="1402731"/>
              </a:tblGrid>
              <a:tr h="10773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146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"Молодежь Сельского поселения"</a:t>
                      </a:r>
                      <a:r>
                        <a:rPr lang="ru-RU" sz="1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2025 - 2027 годы"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1559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«Развитие и поддержка  муниципального жилищного фонда  Сельского поселения"</a:t>
                      </a:r>
                      <a:r>
                        <a:rPr lang="ru-RU" sz="1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2025 - 2027 годы"</a:t>
                      </a:r>
                    </a:p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223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«Строительство (приобретение) жилых помещений на территории Сельского поселения «</a:t>
                      </a:r>
                      <a:r>
                        <a:rPr lang="ru-RU" sz="1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сельсовет» Заполярного района Ненецкого автономного округа на 2024 – 2026 годы».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159 715,4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157 065,8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157 065,8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90893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«Благоустройство территории Сельского поселения «</a:t>
                      </a:r>
                      <a:r>
                        <a:rPr lang="ru-RU" sz="1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сельсовет» Заполярного района Ненецкого автономного округа на 2024 – 2026 годы»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849,3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235,7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227,8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96,6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15616" y="836712"/>
            <a:ext cx="8028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Межбюджетные трансферты на 01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июля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1556792"/>
            <a:ext cx="20024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315,6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780928"/>
            <a:ext cx="504056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dirty="0" smtClean="0"/>
              <a:t>Контрольно-счетная палата  Заполярного района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411760" y="1988840"/>
            <a:ext cx="316835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5537" y="5301208"/>
            <a:ext cx="7776864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 осуществление полномочий внешнего</a:t>
            </a:r>
          </a:p>
          <a:p>
            <a:r>
              <a:rPr lang="ru-RU" dirty="0" smtClean="0"/>
              <a:t>финансового контроля  контрольно – счетного органа</a:t>
            </a:r>
          </a:p>
          <a:p>
            <a:r>
              <a:rPr lang="ru-RU" dirty="0" smtClean="0"/>
              <a:t> Сельского поселения  «</a:t>
            </a:r>
            <a:r>
              <a:rPr lang="ru-RU" dirty="0" err="1" smtClean="0"/>
              <a:t>Тельвисочный</a:t>
            </a:r>
            <a:r>
              <a:rPr lang="ru-RU" dirty="0" smtClean="0"/>
              <a:t> сельсовет ЗР НАО</a:t>
            </a:r>
          </a:p>
          <a:p>
            <a:endParaRPr lang="ru-RU" dirty="0"/>
          </a:p>
        </p:txBody>
      </p:sp>
      <p:cxnSp>
        <p:nvCxnSpPr>
          <p:cNvPr id="12" name="Прямая со стрелкой 11"/>
          <p:cNvCxnSpPr>
            <a:endCxn id="9" idx="0"/>
          </p:cNvCxnSpPr>
          <p:nvPr/>
        </p:nvCxnSpPr>
        <p:spPr>
          <a:xfrm flipH="1">
            <a:off x="4283969" y="3429000"/>
            <a:ext cx="2232247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15616" y="836712"/>
            <a:ext cx="8028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Предоставлено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субсидий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4 694,6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тыс. руб.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1556792"/>
            <a:ext cx="20024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МКП «Энергия»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780928"/>
            <a:ext cx="5040560" cy="1231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dirty="0" smtClean="0"/>
              <a:t>на возмещение недополученных доходов или финансовое возмещение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затрат</a:t>
            </a:r>
            <a:r>
              <a:rPr lang="ru-RU" dirty="0" smtClean="0"/>
              <a:t>, возникающих при оказании  жителям поселения услуг общественных бань"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411760" y="1988840"/>
            <a:ext cx="316835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484784"/>
            <a:ext cx="7962088" cy="3528392"/>
          </a:xfrm>
        </p:spPr>
        <p:txBody>
          <a:bodyPr>
            <a:noAutofit/>
          </a:bodyPr>
          <a:lstStyle/>
          <a:p>
            <a:pPr algn="ctr" fontAlgn="base">
              <a:lnSpc>
                <a:spcPct val="150000"/>
              </a:lnSpc>
              <a:spcAft>
                <a:spcPct val="0"/>
              </a:spcAft>
              <a:tabLst>
                <a:tab pos="1343025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 на 2025 год  в сумме 157 065,8 тыс. руб.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Исполнение на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01.07.2025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 в сумме  157 065,8 тыс. руб.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рамках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Муниципальной программы «Строительство (приобретение) жилых помещений на территории Сельского поселения «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2024 – 2026 годы».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приобретены в  муниципальную собственность 24 квартиры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Сельского поселения "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сельсовет" ЗР НАО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195736" y="764704"/>
            <a:ext cx="5479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Бюджетные инвестиции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403648" y="1988840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19672" y="76470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1556792"/>
            <a:ext cx="6984776" cy="179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ФИНАНСОВЫЙ ОТДЕЛ 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АДМИНИСТРАЦИИ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ct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</a:t>
            </a:r>
          </a:p>
          <a:p>
            <a:pPr algn="ct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ct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72008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31640" y="620688"/>
            <a:ext cx="6984776" cy="50405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Основные параметры  исполнения местного бюджета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полугодие2025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года (тыс.руб.)</a:t>
            </a:r>
            <a:endParaRPr lang="ru-RU" sz="1800" dirty="0">
              <a:ln>
                <a:solidFill>
                  <a:srgbClr val="0070C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/>
          <a:srcRect t="31763" b="20952"/>
          <a:stretch>
            <a:fillRect/>
          </a:stretch>
        </p:blipFill>
        <p:spPr bwMode="auto">
          <a:xfrm>
            <a:off x="0" y="4941168"/>
            <a:ext cx="9144000" cy="2016224"/>
          </a:xfrm>
          <a:prstGeom prst="rect">
            <a:avLst/>
          </a:prstGeom>
          <a:noFill/>
          <a:effectLst>
            <a:softEdge rad="635000"/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" y="1196751"/>
          <a:ext cx="9036494" cy="4161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6817"/>
                <a:gridCol w="1351430"/>
                <a:gridCol w="1526826"/>
                <a:gridCol w="1263230"/>
                <a:gridCol w="1728191"/>
              </a:tblGrid>
              <a:tr h="10081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2025 год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 на отчетную дату 2025 года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Исполнено на 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отношению квартального плана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3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271 836,2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238 752,8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239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655,9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4 639,1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2 346,3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3 232,3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267 197,1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236 406,5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236 423,6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67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272 044,4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238 950,3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181 855,0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67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/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(-,+)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57 800,9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67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30" marR="8530" marT="853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4,97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09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Источники финансирования</a:t>
                      </a:r>
                      <a:b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дефицита бюджета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30" marR="8530" marT="853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09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на счетах</a:t>
                      </a:r>
                      <a:b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по учету средств бюджета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30" marR="8530" marT="853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128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305800" cy="6480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РАЗМЕР МУНИЦИПАЛЬНОГО ДОЛГА</a:t>
            </a:r>
            <a:endParaRPr lang="ru-RU" sz="2800" dirty="0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395536" y="1700808"/>
          <a:ext cx="828092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Содержимое 4"/>
          <p:cNvGraphicFramePr>
            <a:graphicFrameLocks/>
          </p:cNvGraphicFramePr>
          <p:nvPr/>
        </p:nvGraphicFramePr>
        <p:xfrm>
          <a:off x="323528" y="1916832"/>
          <a:ext cx="861092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776864" cy="4320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Исполнение  по доходам за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полугодие, 239 655,9тыс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руб.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4" cstate="print">
            <a:lum bright="-3000" contrast="-52000"/>
          </a:blip>
          <a:srcRect t="31763" b="20952"/>
          <a:stretch>
            <a:fillRect/>
          </a:stretch>
        </p:blipFill>
        <p:spPr bwMode="auto">
          <a:xfrm>
            <a:off x="0" y="4005064"/>
            <a:ext cx="9144000" cy="2852936"/>
          </a:xfrm>
          <a:prstGeom prst="rect">
            <a:avLst/>
          </a:prstGeom>
          <a:noFill/>
          <a:effectLst>
            <a:softEdge rad="6350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124745"/>
          <a:ext cx="9108504" cy="470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1224136"/>
                <a:gridCol w="1152128"/>
                <a:gridCol w="1224136"/>
                <a:gridCol w="1043608"/>
              </a:tblGrid>
              <a:tr h="115212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Структура доходов  бюджета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 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отчетную дату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80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на доходы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1 296,5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744,9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135,4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02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887,5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443,6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381,1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85,9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80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 доход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377,6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189,0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583,6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308,8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80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104,5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421,4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80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120,5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02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1 077,4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536,8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815,9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152,0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02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 и компенсации затрат государства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749,2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598,2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02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поступления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267 197,1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236 406,5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236 423,6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704856" cy="4320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Исполнение  по расходам за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полугодие, тыс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руб.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>
            <a:lum bright="-3000" contrast="-52000"/>
          </a:blip>
          <a:srcRect t="31763" b="20952"/>
          <a:stretch>
            <a:fillRect/>
          </a:stretch>
        </p:blipFill>
        <p:spPr bwMode="auto">
          <a:xfrm>
            <a:off x="0" y="4005064"/>
            <a:ext cx="9144000" cy="2852936"/>
          </a:xfrm>
          <a:prstGeom prst="rect">
            <a:avLst/>
          </a:prstGeom>
          <a:noFill/>
          <a:effectLst>
            <a:softEdge rad="6350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052736"/>
          <a:ext cx="9144000" cy="463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992"/>
                <a:gridCol w="1224136"/>
                <a:gridCol w="1080120"/>
                <a:gridCol w="1296144"/>
                <a:gridCol w="1043608"/>
              </a:tblGrid>
              <a:tr h="10065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Структура расходов бюджета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55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24 285,4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12 436,7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11 178,8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89,9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569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296,3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55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176,3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125,7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71,3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55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3 512,8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2 045,6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2 045,5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555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Жилищно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- коммунальное хозяйство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237 470,1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221 408,6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165 623,1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74,8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569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569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43569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4 914,8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886,1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1 886,0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55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23,7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95,6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03648" y="476672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Общегосударственные вопросы. Исполнение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полугодие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124743"/>
          <a:ext cx="9143998" cy="5506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1066"/>
                <a:gridCol w="954274"/>
                <a:gridCol w="954274"/>
                <a:gridCol w="1289164"/>
                <a:gridCol w="1625588"/>
                <a:gridCol w="1259632"/>
              </a:tblGrid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муниципального образования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4 047,8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2 195,2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0 060,4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представительных органов  муниципальных образований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13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 исполнительных органов  власти  местных администраций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15 770,9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7 774,0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7 070,6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91,0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 органов финансово-бюджетного контроля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631,1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315,6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315,6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978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Резервные фонды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5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4 001,6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2 109,9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1 690,2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80,1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15616" y="260648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оборона.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деятельность. исполнение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полугодие2025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7504" y="1412775"/>
          <a:ext cx="8928992" cy="4361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112613"/>
                <a:gridCol w="931836"/>
                <a:gridCol w="1258851"/>
                <a:gridCol w="1408690"/>
                <a:gridCol w="1408690"/>
              </a:tblGrid>
              <a:tr h="103490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341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0203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296,3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602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290,9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120,4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69,8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367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61,9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55,9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55,9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59632" y="548680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экономика  исполнение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полугодие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7504" y="1124743"/>
          <a:ext cx="8928992" cy="2833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169"/>
                <a:gridCol w="1017279"/>
                <a:gridCol w="1152128"/>
                <a:gridCol w="1080120"/>
                <a:gridCol w="1440160"/>
                <a:gridCol w="1224136"/>
              </a:tblGrid>
              <a:tr h="6602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Транспорт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(содержание мест причаливания)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0408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894,6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2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Дорожное хозяйство (дорожные фонды).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0409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2 558,2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Содержимое 15" descr="гнаг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61048"/>
            <a:ext cx="9144000" cy="299695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59632" y="404664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Жилищно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коммунальное хозяйство исполнение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полугодие 2025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3" y="1052735"/>
          <a:ext cx="9143998" cy="3266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1065"/>
                <a:gridCol w="954274"/>
                <a:gridCol w="954274"/>
                <a:gridCol w="1289163"/>
                <a:gridCol w="1442611"/>
                <a:gridCol w="1442611"/>
              </a:tblGrid>
              <a:tr h="7480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Годовой план на 2025 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за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плану на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01.07.2025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215 852,0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212 852,0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157 065,8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73,8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0502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14 268,5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4 898,8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4 898,7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570,0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3 657,8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3 648,6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0505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/>
          <a:srcRect t="31763" b="20952"/>
          <a:stretch>
            <a:fillRect/>
          </a:stretch>
        </p:blipFill>
        <p:spPr bwMode="auto">
          <a:xfrm>
            <a:off x="0" y="4509120"/>
            <a:ext cx="9144000" cy="234888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4265</TotalTime>
  <Words>1122</Words>
  <Application>Microsoft Office PowerPoint</Application>
  <PresentationFormat>Экран (4:3)</PresentationFormat>
  <Paragraphs>397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Основные параметры  исполнения местного бюджета  за полугодие2025 года (тыс.руб.)</vt:lpstr>
      <vt:lpstr>РАЗМЕР МУНИЦИПАЛЬНОГО ДОЛГА</vt:lpstr>
      <vt:lpstr>Исполнение  по доходам за полугодие, 239 655,9тыс. руб.</vt:lpstr>
      <vt:lpstr>Исполнение  по расходам за полугодие, тыс. руб.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План на 2025 год  в сумме 157 065,8 тыс. руб. Исполнение на 01.07.2025 года в сумме  157 065,8 тыс. руб. В рамках Муниципальной программы «Строительство (приобретение) жилых помещений на территории Сельского поселения «Тельвисочный сельсовет» Заполярного района Ненецкого автономного округа  на 2024 – 2026 годы».   приобретены в  муниципальную собственность 24 квартиры в с.Тельвиска Сельского поселения "Тельвисочный сельсовет" ЗР НАО.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540</cp:revision>
  <dcterms:created xsi:type="dcterms:W3CDTF">2016-06-20T09:05:39Z</dcterms:created>
  <dcterms:modified xsi:type="dcterms:W3CDTF">2025-07-10T07:05:40Z</dcterms:modified>
</cp:coreProperties>
</file>