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82" r:id="rId3"/>
    <p:sldId id="286" r:id="rId4"/>
    <p:sldId id="309" r:id="rId5"/>
    <p:sldId id="311" r:id="rId6"/>
    <p:sldId id="310" r:id="rId7"/>
    <p:sldId id="287" r:id="rId8"/>
    <p:sldId id="283" r:id="rId9"/>
    <p:sldId id="297" r:id="rId10"/>
    <p:sldId id="275" r:id="rId11"/>
    <p:sldId id="312" r:id="rId12"/>
    <p:sldId id="276" r:id="rId13"/>
    <p:sldId id="313" r:id="rId14"/>
    <p:sldId id="298" r:id="rId15"/>
    <p:sldId id="299" r:id="rId16"/>
    <p:sldId id="308" r:id="rId17"/>
    <p:sldId id="305" r:id="rId18"/>
    <p:sldId id="304" r:id="rId19"/>
    <p:sldId id="303" r:id="rId20"/>
    <p:sldId id="307" r:id="rId21"/>
    <p:sldId id="306" r:id="rId22"/>
    <p:sldId id="293" r:id="rId23"/>
    <p:sldId id="27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38" autoAdjust="0"/>
    <p:restoredTop sz="94660"/>
  </p:normalViewPr>
  <p:slideViewPr>
    <p:cSldViewPr>
      <p:cViewPr>
        <p:scale>
          <a:sx n="90" d="100"/>
          <a:sy n="90" d="100"/>
        </p:scale>
        <p:origin x="-2178" y="-4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5;&#1086;&#1083;&#1100;&#1079;&#1086;&#1074;&#1072;&#1090;&#1077;&#1083;&#1100;\Desktop\&#1085;&#1072;%20&#1089;&#1072;&#1081;&#1090;\2020\&#1076;&#1080;&#1072;&#1075;&#1088;&#1072;&#1084;&#1084;&#1099;%20&#1084;&#1077;&#1089;&#1090;&#1085;&#1099;&#1081;%20&#1073;&#1102;&#1076;&#1078;&#1077;&#1090;%20&#1085;&#1072;%202020%20&#1075;&#1086;&#1076;%20&#1076;&#1083;&#1103;%20&#1073;&#1102;&#1076;&#1078;&#1077;&#1090;%20&#1075;&#1088;&#1072;&#1078;&#1076;&#1072;&#1085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5;&#1086;&#1083;&#1100;&#1079;&#1086;&#1074;&#1072;&#1090;&#1077;&#1083;&#1100;\Desktop\&#1085;&#1072;%20&#1089;&#1072;&#1081;&#1090;\2020\&#1076;&#1080;&#1072;&#1075;&#1088;&#1072;&#1084;&#1084;&#1099;%20&#1084;&#1077;&#1089;&#1090;&#1085;&#1099;&#1081;%20&#1073;&#1102;&#1076;&#1078;&#1077;&#1090;%20&#1085;&#1072;%202020%20&#1075;&#1086;&#1076;%20&#1076;&#1083;&#1103;%20&#1073;&#1102;&#1076;&#1078;&#1077;&#1090;%20&#1075;&#1088;&#1072;&#1078;&#1076;&#1072;&#1085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pieChart>
        <c:varyColors val="1"/>
        <c:ser>
          <c:idx val="0"/>
          <c:order val="0"/>
          <c:dPt>
            <c:idx val="0"/>
            <c:spPr>
              <a:ln>
                <a:solidFill>
                  <a:srgbClr val="0070C0"/>
                </a:solidFill>
              </a:ln>
            </c:spPr>
          </c:dPt>
          <c:dPt>
            <c:idx val="1"/>
            <c:spPr>
              <a:ln>
                <a:solidFill>
                  <a:srgbClr val="00B0F0"/>
                </a:solidFill>
              </a:ln>
            </c:spPr>
          </c:dPt>
          <c:dPt>
            <c:idx val="2"/>
            <c:spPr>
              <a:ln>
                <a:solidFill>
                  <a:srgbClr val="00B050"/>
                </a:solidFill>
              </a:ln>
            </c:spPr>
          </c:dPt>
          <c:dPt>
            <c:idx val="6"/>
            <c:spPr>
              <a:ln>
                <a:solidFill>
                  <a:srgbClr val="7030A0"/>
                </a:solidFill>
              </a:ln>
            </c:spPr>
          </c:dPt>
          <c:dPt>
            <c:idx val="7"/>
            <c:spPr>
              <a:ln>
                <a:solidFill>
                  <a:srgbClr val="002060"/>
                </a:solidFill>
              </a:ln>
            </c:spPr>
          </c:dPt>
          <c:dPt>
            <c:idx val="8"/>
            <c:spPr>
              <a:ln>
                <a:solidFill>
                  <a:srgbClr val="002060"/>
                </a:solidFill>
              </a:ln>
            </c:spPr>
          </c:dPt>
          <c:dPt>
            <c:idx val="10"/>
            <c:spPr>
              <a:ln>
                <a:solidFill>
                  <a:srgbClr val="002060"/>
                </a:solidFill>
              </a:ln>
            </c:spPr>
          </c:dPt>
          <c:cat>
            <c:strRef>
              <c:f>'структура доходов'!$A$1:$A$11</c:f>
              <c:strCache>
                <c:ptCount val="11"/>
                <c:pt idx="0">
                  <c:v>НДФЛ</c:v>
                </c:pt>
                <c:pt idx="1">
                  <c:v>Акцизы</c:v>
                </c:pt>
                <c:pt idx="2">
                  <c:v>Налоги на совокупный доход</c:v>
                </c:pt>
                <c:pt idx="3">
                  <c:v>Налог на имущество физических лиц</c:v>
                </c:pt>
                <c:pt idx="4">
                  <c:v>Земельный налог</c:v>
                </c:pt>
                <c:pt idx="5">
                  <c:v>Государственная пошлина</c:v>
                </c:pt>
                <c:pt idx="6">
                  <c:v>Доходы от сдачи в аренду земельных участков</c:v>
                </c:pt>
                <c:pt idx="7">
                  <c:v>Доходы от  сдачи в аренду имущества</c:v>
                </c:pt>
                <c:pt idx="8">
                  <c:v>Прочие доходы от использования имущества в т.ч. коммерческий и социальный найм жилья</c:v>
                </c:pt>
                <c:pt idx="9">
                  <c:v>Прочие неналоговые доходы</c:v>
                </c:pt>
                <c:pt idx="10">
                  <c:v>Безвозмездные поступления </c:v>
                </c:pt>
              </c:strCache>
            </c:strRef>
          </c:cat>
          <c:val>
            <c:numRef>
              <c:f>'структура доходов'!$B$1:$B$11</c:f>
              <c:numCache>
                <c:formatCode>General</c:formatCode>
                <c:ptCount val="11"/>
                <c:pt idx="0">
                  <c:v>896</c:v>
                </c:pt>
                <c:pt idx="1">
                  <c:v>598.70000000000005</c:v>
                </c:pt>
                <c:pt idx="2">
                  <c:v>63.1</c:v>
                </c:pt>
                <c:pt idx="3">
                  <c:v>56.7</c:v>
                </c:pt>
                <c:pt idx="4">
                  <c:v>142</c:v>
                </c:pt>
                <c:pt idx="5">
                  <c:v>10.9</c:v>
                </c:pt>
                <c:pt idx="6">
                  <c:v>715.6</c:v>
                </c:pt>
                <c:pt idx="7">
                  <c:v>110.8</c:v>
                </c:pt>
                <c:pt idx="8">
                  <c:v>509.9</c:v>
                </c:pt>
                <c:pt idx="9">
                  <c:v>0</c:v>
                </c:pt>
                <c:pt idx="10" formatCode="#,##0.00">
                  <c:v>53185.7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62584448818897664"/>
          <c:y val="2.7332199009851274E-2"/>
          <c:w val="0.36582217847769039"/>
          <c:h val="0.93083949576378888"/>
        </c:manualLayout>
      </c:layout>
      <c:txPr>
        <a:bodyPr/>
        <a:lstStyle/>
        <a:p>
          <a:pPr>
            <a:defRPr sz="11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stacked"/>
        <c:ser>
          <c:idx val="0"/>
          <c:order val="0"/>
          <c:spPr>
            <a:solidFill>
              <a:srgbClr val="92D050"/>
            </a:solidFill>
            <a:ln>
              <a:solidFill>
                <a:srgbClr val="002060"/>
              </a:solidFill>
            </a:ln>
          </c:spPr>
          <c:dLbls>
            <c:spPr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rgbClr val="002060"/>
                </a:solidFill>
              </a:ln>
            </c:spPr>
            <c:txPr>
              <a:bodyPr/>
              <a:lstStyle/>
              <a:p>
                <a:pPr>
                  <a:defRPr sz="11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'структура доходов 201-2017'!$A$1:$A$8</c:f>
              <c:strCache>
                <c:ptCount val="8"/>
                <c:pt idx="0">
                  <c:v>Общегосударственные вопросы </c:v>
                </c:pt>
                <c:pt idx="1">
                  <c:v>Национальная оборона </c:v>
                </c:pt>
                <c:pt idx="2">
                  <c:v>Национальная безопасность и правоохранительная деятельность </c:v>
                </c:pt>
                <c:pt idx="3">
                  <c:v>Национальная экономика </c:v>
                </c:pt>
                <c:pt idx="4">
                  <c:v>Жилищно-коммунальное хозяйство </c:v>
                </c:pt>
                <c:pt idx="5">
                  <c:v>Образование </c:v>
                </c:pt>
                <c:pt idx="6">
                  <c:v>Социальная политика </c:v>
                </c:pt>
                <c:pt idx="7">
                  <c:v>Физическая культура и спорт </c:v>
                </c:pt>
              </c:strCache>
            </c:strRef>
          </c:cat>
          <c:val>
            <c:numRef>
              <c:f>'структура доходов 201-2017'!$B$1:$B$8</c:f>
              <c:numCache>
                <c:formatCode>General</c:formatCode>
                <c:ptCount val="8"/>
                <c:pt idx="0" formatCode="#,##0.00">
                  <c:v>18317.5</c:v>
                </c:pt>
                <c:pt idx="1">
                  <c:v>165.2</c:v>
                </c:pt>
                <c:pt idx="2" formatCode="#,##0.00">
                  <c:v>2530.8000000000002</c:v>
                </c:pt>
                <c:pt idx="3" formatCode="#,##0.00">
                  <c:v>12008.3</c:v>
                </c:pt>
                <c:pt idx="4" formatCode="#,##0.00">
                  <c:v>19291.8</c:v>
                </c:pt>
                <c:pt idx="5">
                  <c:v>51.1</c:v>
                </c:pt>
                <c:pt idx="6" formatCode="#,##0.00">
                  <c:v>4273.2</c:v>
                </c:pt>
                <c:pt idx="7">
                  <c:v>30.2</c:v>
                </c:pt>
              </c:numCache>
            </c:numRef>
          </c:val>
        </c:ser>
        <c:shape val="cylinder"/>
        <c:axId val="78315520"/>
        <c:axId val="78317056"/>
        <c:axId val="0"/>
      </c:bar3DChart>
      <c:catAx>
        <c:axId val="78315520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78317056"/>
        <c:crosses val="autoZero"/>
        <c:auto val="1"/>
        <c:lblAlgn val="ctr"/>
        <c:lblOffset val="100"/>
      </c:catAx>
      <c:valAx>
        <c:axId val="78317056"/>
        <c:scaling>
          <c:orientation val="minMax"/>
        </c:scaling>
        <c:delete val="1"/>
        <c:axPos val="l"/>
        <c:numFmt formatCode="#,##0.00" sourceLinked="1"/>
        <c:tickLblPos val="none"/>
        <c:crossAx val="78315520"/>
        <c:crosses val="autoZero"/>
        <c:crossBetween val="between"/>
      </c:valAx>
    </c:plotArea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17.11.2021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7048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1440115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БЮДЖЕТ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ГРАЖДАН</a:t>
            </a:r>
            <a:endParaRPr lang="ru-RU" sz="28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ПРОЕКТ РЕШЕНИЯ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 00 _______ 2021 № ___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СОВЕТА ДЕПУТАТОВ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СЕЛЬСКОГО ПОСЕЛЕНИЯ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ТЕЛЬВИСОЧНЫЙ СЕЛЬСОВЕТ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ЗАПОЛЯРНОГО РАЙОНА  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НЕНЕЦКОГО АВТОНОМНОГО ОКРУГА                                                           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  МЕСТНОМ БЮДЖЕТЕ 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2022 ГОД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3861048"/>
            <a:ext cx="7704856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Сельское поселение «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сельсовет» ЗР НАО</a:t>
            </a:r>
          </a:p>
          <a:p>
            <a:pPr algn="r">
              <a:lnSpc>
                <a:spcPct val="90000"/>
              </a:lnSpc>
            </a:pP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Контактная информация:</a:t>
            </a:r>
          </a:p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Администрация Сельского поселения «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сельсовет» ЗР НАО</a:t>
            </a:r>
          </a:p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166710, НАО, с.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Тельвиска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 ул. Центральная, д. 19</a:t>
            </a:r>
          </a:p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Тел. 8-818-53-39-202, 227, 140</a:t>
            </a:r>
          </a:p>
          <a:p>
            <a:pPr algn="r">
              <a:lnSpc>
                <a:spcPct val="90000"/>
              </a:lnSpc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telwiska@mail.ru</a:t>
            </a:r>
          </a:p>
          <a:p>
            <a:pPr algn="r">
              <a:lnSpc>
                <a:spcPct val="90000"/>
              </a:lnSpc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telviskab@yandex.ru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980728"/>
            <a:ext cx="8305800" cy="432048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/>
              <a:t>ДОХОДЫ МЕСТНОГО БЮДЖЕТА (тыс.руб.)</a:t>
            </a:r>
            <a:endParaRPr lang="ru-RU" sz="2000" dirty="0"/>
          </a:p>
        </p:txBody>
      </p:sp>
      <p:graphicFrame>
        <p:nvGraphicFramePr>
          <p:cNvPr id="6" name="Group 3474"/>
          <p:cNvGraphicFramePr>
            <a:graphicFrameLocks/>
          </p:cNvGraphicFramePr>
          <p:nvPr/>
        </p:nvGraphicFramePr>
        <p:xfrm>
          <a:off x="-1" y="1412790"/>
          <a:ext cx="9144001" cy="6121484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4716017"/>
                <a:gridCol w="1800200"/>
                <a:gridCol w="1440160"/>
                <a:gridCol w="1187624"/>
              </a:tblGrid>
              <a:tr h="66495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</a:t>
                      </a:r>
                    </a:p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проект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</a:tr>
              <a:tr h="2605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Налоговые и неналоговые доходы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3 190,8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3 658,0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3 482,7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</a:tr>
              <a:tr h="2770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НДФЛ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874,6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852,7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896,0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0151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Акцизы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470,4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545,0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598,7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3028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Налоги на совокупный доход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63,1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770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 на имущество физических лиц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71,4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770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Земельный налог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718,2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696,1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142,0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770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пошлина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770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сдачи в аренду земельных участков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18,3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715,6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770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 сдачи в аренду имущества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241,8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280,5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47100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доходы от использования имущества в т.ч. коммерческий и социальный 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найм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жилья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555,3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314,5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509,9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605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неналоговые доходы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132,3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636,7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770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53 273,7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78 522,5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53 185,7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770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Дотации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12 511,0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13 014,0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5 466,9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770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Субсидии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19 254,0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9 506,2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770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Субвенции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180,8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14 558,5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382,9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770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Иные межбюджетные трансферты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21 327,0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41 422,1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47 305,9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770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доходов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56 464,5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82 180,5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56 668,4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980728"/>
            <a:ext cx="8305800" cy="432048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/>
              <a:t>СТРУКТУРА  ДОХОДОВ  МЕСТНОГО БЮДЖЕТА НА 2022 ГОД  (тыс.руб.)</a:t>
            </a:r>
            <a:endParaRPr lang="ru-RU" sz="2000" dirty="0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0" y="1412776"/>
          <a:ext cx="9144000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297345"/>
            <a:ext cx="7704856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980728"/>
            <a:ext cx="83058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/>
              <a:t>ДИНАМИКА СТРУКТУРЫ РАСХОДОВ МЕСТНОГО БЮДЖЕТА </a:t>
            </a:r>
            <a:br>
              <a:rPr lang="ru-RU" sz="2000" dirty="0" smtClean="0"/>
            </a:br>
            <a:r>
              <a:rPr lang="ru-RU" sz="2000" dirty="0" smtClean="0"/>
              <a:t>по подразделам </a:t>
            </a:r>
            <a:endParaRPr lang="ru-RU" sz="20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1397000"/>
          <a:ext cx="9144000" cy="53435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7944"/>
                <a:gridCol w="1584176"/>
                <a:gridCol w="1584176"/>
                <a:gridCol w="1907704"/>
              </a:tblGrid>
              <a:tr h="122521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раздела, подраздела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исполнение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Проект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18 405,2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18 287,0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18 317,5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оборона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157,1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165,2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165,2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177,0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274,7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2 530,8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3 314,9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4 556,0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12 008,3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42 182,3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54920,7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19 291,8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49,2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3 980,6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4 075,8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4 273,2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17,8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35,3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30,2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297345"/>
            <a:ext cx="7704856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980728"/>
            <a:ext cx="8305800" cy="576064"/>
          </a:xfr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 algn="ctr"/>
            <a:r>
              <a:rPr lang="ru-RU" sz="2000" dirty="0" smtClean="0"/>
              <a:t> </a:t>
            </a:r>
            <a:r>
              <a:rPr lang="ru-RU" sz="2000" b="1" dirty="0" smtClean="0"/>
              <a:t>СТРУКТУРА РАСХОДОВ МЕСТНОГО БЮДЖЕТА  НА 2022 ГОД</a:t>
            </a:r>
            <a:endParaRPr lang="ru-RU" sz="2000" b="1" dirty="0"/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0" y="1556792"/>
          <a:ext cx="9036496" cy="5301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475656" y="332656"/>
            <a:ext cx="1296144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11760" y="476672"/>
            <a:ext cx="6192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Общегосударственные вопросы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124743"/>
          <a:ext cx="9143999" cy="5733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17744"/>
                <a:gridCol w="1065467"/>
                <a:gridCol w="1439378"/>
                <a:gridCol w="1610705"/>
                <a:gridCol w="1610705"/>
              </a:tblGrid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ожидаемое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Проект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высшего должностного лица муниципального образования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3 666,6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2 996,3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2 996,3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3 091,7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представительных органов  муниципальных образований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84,0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84,0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84,0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84,0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 исполнительных органов  власти  местных администраций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10 530,5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12 034,3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12 034,3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12 426,5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деятельности  органов финансово-бюджетного контроля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483,4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483,4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483,4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483,4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58655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Проведение выборов главы и представительных органов 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1978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Резервные фонды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7,6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7,6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58655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общегосударственные вопросы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3 640,7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2 681,4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2 681,4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2 181,9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15616" y="332656"/>
            <a:ext cx="936104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35696" y="260648"/>
            <a:ext cx="7308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0" y="1700810"/>
          <a:ext cx="8964488" cy="432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9953"/>
                <a:gridCol w="1522474"/>
                <a:gridCol w="1522474"/>
                <a:gridCol w="1479587"/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Муниципальные должности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Муниципальные служащие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Специалисты, не относящиеся к муниципальной должности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6,0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6,0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6,0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Технический персонал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9,65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9,65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9,65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836712"/>
            <a:ext cx="9144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СВЕДЕНИЯ О ЧИСЛЕННОСТИ МУНИЦИПАЛЬНЫХ  СЛУЖАЩИХ   И ДОЛЖНОСТЯХ, НЕ ОТНОСЯЩИХСЯ К МУНИЦИПАЛЬНОЙ СЛУЖБЕ </a:t>
            </a:r>
            <a:endParaRPr lang="ru-RU" dirty="0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15616" y="332656"/>
            <a:ext cx="936104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35696" y="260648"/>
            <a:ext cx="7308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оборона.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безопасность и правоохранительная деятельность.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124743"/>
          <a:ext cx="9036494" cy="53896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77562"/>
                <a:gridCol w="1052940"/>
                <a:gridCol w="1422456"/>
                <a:gridCol w="1591768"/>
                <a:gridCol w="1591768"/>
              </a:tblGrid>
              <a:tr h="114665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ожидаемое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проект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1221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Мобилизационная и вневойсковая подготовка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157,1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165,2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165,2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165,2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13748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Защита населения и территории от чрезвычайных ситуаций природного и техногенного характера, пожарная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безопасность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157,5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1221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пожарной безопасности (МБ)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167,0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231,0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231,0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213,1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48109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национальной безопасности и правоохранительной деятельности.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43,7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43,7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2 317,7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15616" y="332656"/>
            <a:ext cx="936104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35696" y="260648"/>
            <a:ext cx="7308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экономика.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107505" y="1124743"/>
          <a:ext cx="8784975" cy="25786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0507"/>
                <a:gridCol w="1018618"/>
                <a:gridCol w="1376088"/>
                <a:gridCol w="1539881"/>
                <a:gridCol w="1539881"/>
              </a:tblGrid>
              <a:tr h="66020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ожидаемое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проект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676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Транспорт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(содержание мест причаливания)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893,3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1811,2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1 454,2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246,8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527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Дорожное хозяйство (дорожные фонды).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2 351,6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2 734,8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2 488,3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11 751,5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676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Другие вопросы в области национальной экономики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70,0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pic>
        <p:nvPicPr>
          <p:cNvPr id="6" name="Содержимое 15" descr="гнаг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761656"/>
            <a:ext cx="8856984" cy="309634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15616" y="332656"/>
            <a:ext cx="936104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67744" y="260648"/>
            <a:ext cx="6552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Жилищно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коммунальное хозяйство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3" y="1052735"/>
          <a:ext cx="9143996" cy="32664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45929"/>
                <a:gridCol w="1188888"/>
                <a:gridCol w="1391113"/>
                <a:gridCol w="1659033"/>
                <a:gridCol w="1659033"/>
              </a:tblGrid>
              <a:tr h="74808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 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ожидаемое 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Проект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4341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Жилищное хозяйство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17 100,6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17 100,6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10 226,7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0858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Коммунальное хозяйство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25 734,9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6 675,1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6 675,1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6 742,9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4341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Благоустройство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3 801,1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8 396,6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7 889,9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1 1764,4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0858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жилищно-коммунального хозяйства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13 646,3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22 748,4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552,0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557,8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pic>
        <p:nvPicPr>
          <p:cNvPr id="9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/>
          <a:srcRect t="31763" b="20952"/>
          <a:stretch>
            <a:fillRect/>
          </a:stretch>
        </p:blipFill>
        <p:spPr bwMode="auto">
          <a:xfrm>
            <a:off x="-252536" y="3789040"/>
            <a:ext cx="9144000" cy="306896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15616" y="332656"/>
            <a:ext cx="1152128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11760" y="260648"/>
            <a:ext cx="6732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Образование. Социальная политика.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Физическая культура и спорт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052736"/>
          <a:ext cx="9143998" cy="35011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17744"/>
                <a:gridCol w="1065467"/>
                <a:gridCol w="1439379"/>
                <a:gridCol w="1610704"/>
                <a:gridCol w="1610704"/>
              </a:tblGrid>
              <a:tr h="106821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ожидаемое 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Проект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2700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Молодежная политика и оздоровление детей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55,8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47,2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2700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4 125,2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3 981,3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980,7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3 925,8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7889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35,3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pic>
        <p:nvPicPr>
          <p:cNvPr id="8" name="Рисунок 7" descr="DSC0437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11760" y="4509120"/>
            <a:ext cx="2736304" cy="2348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age203202176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581128"/>
            <a:ext cx="2411760" cy="22768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7048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600" y="1412776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83568" y="1412776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83568" y="1196752"/>
            <a:ext cx="3384376" cy="92333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softEdge rad="317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Муниципальное образование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сельсовет»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Ненецкого автономного округа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V="1">
            <a:off x="4716016" y="1700808"/>
            <a:ext cx="2304256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4067944" y="1988840"/>
            <a:ext cx="2520280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2411760" y="2636912"/>
            <a:ext cx="0" cy="11521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475656" y="4149080"/>
            <a:ext cx="2304256" cy="369332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 населенных пункта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7" name="Прямая со стрелкой 16"/>
          <p:cNvCxnSpPr>
            <a:stCxn id="15" idx="2"/>
          </p:cNvCxnSpPr>
          <p:nvPr/>
        </p:nvCxnSpPr>
        <p:spPr>
          <a:xfrm flipH="1">
            <a:off x="971600" y="4518412"/>
            <a:ext cx="1656184" cy="6387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15" idx="2"/>
          </p:cNvCxnSpPr>
          <p:nvPr/>
        </p:nvCxnSpPr>
        <p:spPr>
          <a:xfrm flipH="1">
            <a:off x="2411760" y="4518412"/>
            <a:ext cx="216024" cy="9988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15" idx="2"/>
          </p:cNvCxnSpPr>
          <p:nvPr/>
        </p:nvCxnSpPr>
        <p:spPr>
          <a:xfrm>
            <a:off x="2627784" y="4518412"/>
            <a:ext cx="1296144" cy="5667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07504" y="5445224"/>
            <a:ext cx="1584176" cy="369332"/>
          </a:xfrm>
          <a:prstGeom prst="rect">
            <a:avLst/>
          </a:prstGeom>
          <a:solidFill>
            <a:srgbClr val="92D050"/>
          </a:solidFill>
          <a:ln>
            <a:solidFill>
              <a:schemeClr val="bg2">
                <a:lumMod val="25000"/>
              </a:schemeClr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dirty="0" smtClean="0"/>
              <a:t>с. </a:t>
            </a:r>
            <a:r>
              <a:rPr lang="ru-RU" dirty="0" err="1" smtClean="0"/>
              <a:t>Тельвиска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2123728" y="5661248"/>
            <a:ext cx="1656184" cy="369332"/>
          </a:xfrm>
          <a:prstGeom prst="rect">
            <a:avLst/>
          </a:prstGeom>
          <a:solidFill>
            <a:srgbClr val="92D050"/>
          </a:solidFill>
          <a:ln>
            <a:solidFill>
              <a:schemeClr val="bg2">
                <a:lumMod val="25000"/>
              </a:schemeClr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dirty="0" err="1" smtClean="0"/>
              <a:t>д.Макарово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4067944" y="5157192"/>
            <a:ext cx="1728192" cy="369332"/>
          </a:xfrm>
          <a:prstGeom prst="rect">
            <a:avLst/>
          </a:prstGeom>
          <a:solidFill>
            <a:srgbClr val="92D050"/>
          </a:solidFill>
          <a:ln>
            <a:solidFill>
              <a:schemeClr val="bg2">
                <a:lumMod val="25000"/>
              </a:schemeClr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dirty="0" smtClean="0"/>
              <a:t>д.Устье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7236296" y="1340768"/>
            <a:ext cx="1368152" cy="369332"/>
          </a:xfrm>
          <a:prstGeom prst="rect">
            <a:avLst/>
          </a:prstGeom>
          <a:solidFill>
            <a:schemeClr val="accent4"/>
          </a:solidFill>
          <a:ln>
            <a:solidFill>
              <a:schemeClr val="bg2">
                <a:lumMod val="25000"/>
              </a:schemeClr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257,05  га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660232" y="2348880"/>
            <a:ext cx="2304256" cy="923330"/>
          </a:xfrm>
          <a:prstGeom prst="rect">
            <a:avLst/>
          </a:prstGeom>
          <a:solidFill>
            <a:srgbClr val="FFFF00"/>
          </a:solidFill>
          <a:ln>
            <a:solidFill>
              <a:schemeClr val="accent1">
                <a:lumMod val="75000"/>
              </a:schemeClr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822 человек без учета временно зарегистрированных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6" name="Прямая со стрелкой 35"/>
          <p:cNvCxnSpPr/>
          <p:nvPr/>
        </p:nvCxnSpPr>
        <p:spPr>
          <a:xfrm>
            <a:off x="3563888" y="2204864"/>
            <a:ext cx="2808312" cy="1800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6444208" y="4149080"/>
            <a:ext cx="2520280" cy="923330"/>
          </a:xfrm>
          <a:prstGeom prst="rect">
            <a:avLst/>
          </a:prstGeom>
          <a:solidFill>
            <a:srgbClr val="FFFF00"/>
          </a:solidFill>
          <a:ln>
            <a:solidFill>
              <a:schemeClr val="bg2">
                <a:lumMod val="25000"/>
              </a:schemeClr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851 человек с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учетом временно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зарегистрированных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305800" cy="432048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МЕЖБЮДЖЕТНЫЕ ТРАНСФЕРТЫ 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Муниципальному району « «ЗАПОЛЯРНЫЙ РАЙОН»  тыс.руб.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1695088"/>
          <a:ext cx="9144000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3928"/>
                <a:gridCol w="1224136"/>
                <a:gridCol w="1080120"/>
                <a:gridCol w="1584176"/>
                <a:gridCol w="1331640"/>
              </a:tblGrid>
              <a:tr h="65379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Ожидаемое 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Проект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65379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Иные межбюджетные трансферты для выполнения переданных полномочий контрольно-счетного органа поселения по осуществлению внешнего муниципального финансового контроля</a:t>
                      </a:r>
                    </a:p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463,9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463,9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483,4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483,4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15616" y="332656"/>
            <a:ext cx="1152128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11760" y="260648"/>
            <a:ext cx="6732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Социально – значимые проекты.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052736"/>
          <a:ext cx="9143998" cy="5619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17744"/>
                <a:gridCol w="1065467"/>
                <a:gridCol w="1439379"/>
                <a:gridCol w="1610704"/>
                <a:gridCol w="1610704"/>
              </a:tblGrid>
              <a:tr h="106821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ожидаемое 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Проект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2700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Проведение мероприятий для детей и молодежи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49,2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49,2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27566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Изготовление, доставка и установка надгробных памятников участникам ВОВ и локальных войн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30,3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27566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Возмещение пенсионерам старше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70-ти лет капитального ремонта, находящегося в их собственности жилого помещения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204,0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27566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Проведение спортивных мероприятий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17,8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35,3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35,3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30,2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25558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Проведений мероприятий для старшего поколения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127,4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132,5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132,5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137,8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67544" y="908720"/>
            <a:ext cx="830580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/>
              <a:t>МУНИЦИПАЛЬНЫЕ ПРОГРАММЫ </a:t>
            </a:r>
            <a:br>
              <a:rPr lang="ru-RU" sz="2000" dirty="0" smtClean="0"/>
            </a:br>
            <a:r>
              <a:rPr lang="ru-RU" sz="2000" dirty="0" smtClean="0"/>
              <a:t>МО «ТЕЛЬВИСОЧНЫЙ СЕЛЬСОВЕТ» НАО</a:t>
            </a:r>
            <a:endParaRPr lang="ru-RU" sz="20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1628800"/>
          <a:ext cx="9143999" cy="5455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12916"/>
                <a:gridCol w="1256410"/>
                <a:gridCol w="1256410"/>
                <a:gridCol w="1055936"/>
                <a:gridCol w="962327"/>
              </a:tblGrid>
              <a:tr h="792088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ожидаемое исполнение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Проект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"Молодежь муниципального образования "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сельсовет" Ненецкого автономного округа на 2020 - 2022 годы"</a:t>
                      </a: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49,2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49,2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"Старшее поколение муниципального образования "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сельсовет" НАО на 2020-2022 годы"</a:t>
                      </a: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127,4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132,5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132,5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137,8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"Развитие малого и среднего предпринимательства муниципального образования "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сельсовет" НАО на 2020-2022 годы"</a:t>
                      </a: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"Снос домов, признанных в установленном порядке ветхими и/или аварийными и подлежащими сносу или реконструкции, на территории муниципального образования «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сельсовет» Ненецкого автономного округа на 2019-2023 годы.</a:t>
                      </a: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7 810,7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5 896,2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 «Развитие и поддержка  муниципального жилищного фонда  муниципального образования «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сельсовет» Ненецкого автономного округа на 2019-2022 годы».</a:t>
                      </a: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194,0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154,0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154,0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98,0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43608" y="0"/>
            <a:ext cx="810039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3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3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3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ЗАПОЛЯРНОГО РАЙОНА НЕНЕЦКОГО АВТОНОМНОГО ОКРУГА</a:t>
            </a:r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2204864"/>
            <a:ext cx="8712968" cy="2862322"/>
          </a:xfrm>
          <a:prstGeom prst="rect">
            <a:avLst/>
          </a:prstGeom>
          <a:ln>
            <a:solidFill>
              <a:srgbClr val="7030A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Публичные слушания по обсуждению проекта местного бюджета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2022 год состоятся 03 декабря 2021 года 12:00 час  в здании Администрации Сельского поселения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сельсовет»  Заполярного района  Ненецкого автономного округа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Проект Решения «О местном бюджете на 2022 год»  размещен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на официальном сайте Администрации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telwiska@mail.ru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 - Бюджет для граждан –  Бюджет для граждан – Проект решения «О местном бюджете на 2022 год» (презентация)</a:t>
            </a:r>
            <a:endParaRPr lang="en-US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1521" y="1484784"/>
            <a:ext cx="8568952" cy="338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УЧАСТИЕ ГРАЖДАН В ОБСУЖДЕНИИ ПРОЕКТА МЕСТНОГО БЮДЖЕТА НА 2022  ГОД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188640"/>
            <a:ext cx="8305800" cy="864096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Социально экономическое  развитие сельского поселения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7584" y="19168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0" y="1052734"/>
          <a:ext cx="9144000" cy="5814786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123728"/>
                <a:gridCol w="720080"/>
                <a:gridCol w="936104"/>
                <a:gridCol w="864096"/>
                <a:gridCol w="1008112"/>
                <a:gridCol w="1080120"/>
                <a:gridCol w="1080120"/>
                <a:gridCol w="1331640"/>
              </a:tblGrid>
              <a:tr h="854713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един.</a:t>
                      </a:r>
                    </a:p>
                    <a:p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2021 оценка</a:t>
                      </a: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  <a:endParaRPr lang="ru-RU" sz="1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endParaRPr lang="ru-RU" sz="1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endParaRPr lang="ru-RU" sz="1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60146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Население зарегистрированное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Чел.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858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835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823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821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821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821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2350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Инфраструктура: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38153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Электрические сети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метр.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062,07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14062,07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14 062,07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14 062,07</a:t>
                      </a:r>
                    </a:p>
                    <a:p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14 062,07</a:t>
                      </a:r>
                    </a:p>
                    <a:p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14 062,07</a:t>
                      </a:r>
                    </a:p>
                    <a:p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2350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Электростанции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0146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Трансформаторные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подстанции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2350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Протяженность ВЛ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метр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11338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11338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11338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11338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11338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11338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2350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Котельные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2350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Теплотрассы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метр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4390,15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4390,15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4390,15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4390,15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4390,15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4390,15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0146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Газораспределительная сеть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метр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1655,15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1655,15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1655,15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1655,15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1655,15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1655,15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27584" y="19168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0" y="1124746"/>
          <a:ext cx="9144000" cy="5998446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123728"/>
                <a:gridCol w="720080"/>
                <a:gridCol w="1080120"/>
                <a:gridCol w="864096"/>
                <a:gridCol w="936104"/>
                <a:gridCol w="1152128"/>
                <a:gridCol w="1152128"/>
                <a:gridCol w="1115616"/>
              </a:tblGrid>
              <a:tr h="78300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един.</a:t>
                      </a:r>
                    </a:p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оценка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61987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Многоквартирные дома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кв.м.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14765,2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14812,5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14812,5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13395,2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12656,9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14056,9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83001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Индивидуальные жилые дома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кв.м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125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10839,4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134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11904,6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140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12793,1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139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12746,7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140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12949,5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142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13149,5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05532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Пожарные водоемы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8087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Земельные участки,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находящиеся в собственности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8087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Водоснабжение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(колодцы с питьевой водой)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05532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Дороги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км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5,11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5,11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5,11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5,11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5,11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5,11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1987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Финансирование по благоустройству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226,6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818,6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889,7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1 586,6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1 966,2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2 035,1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1987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Памятники культуры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(Крест обетный0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Заголовок 7"/>
          <p:cNvSpPr txBox="1">
            <a:spLocks/>
          </p:cNvSpPr>
          <p:nvPr/>
        </p:nvSpPr>
        <p:spPr>
          <a:xfrm>
            <a:off x="457200" y="764704"/>
            <a:ext cx="8305800" cy="288032"/>
          </a:xfrm>
          <a:prstGeom prst="rect">
            <a:avLst/>
          </a:prstGeom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2" name="Заголовок 7"/>
          <p:cNvSpPr>
            <a:spLocks noGrp="1"/>
          </p:cNvSpPr>
          <p:nvPr>
            <p:ph type="title"/>
          </p:nvPr>
        </p:nvSpPr>
        <p:spPr>
          <a:xfrm>
            <a:off x="457200" y="188640"/>
            <a:ext cx="8305800" cy="936104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Социально экономическое  развитие сельского поселения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27584" y="19168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0" y="1196752"/>
          <a:ext cx="9144000" cy="572718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123728"/>
                <a:gridCol w="864096"/>
                <a:gridCol w="864096"/>
                <a:gridCol w="936104"/>
                <a:gridCol w="1080120"/>
                <a:gridCol w="1008112"/>
                <a:gridCol w="1080120"/>
                <a:gridCol w="1187624"/>
              </a:tblGrid>
              <a:tr h="858819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един.</a:t>
                      </a:r>
                    </a:p>
                    <a:p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2021 оценка</a:t>
                      </a: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  <a:endParaRPr lang="ru-RU" sz="1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endParaRPr lang="ru-RU" sz="1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endParaRPr lang="ru-RU" sz="1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1208708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Бюджет МО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дефицит/</a:t>
                      </a:r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профицит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</a:p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62494,0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50358,2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12135,8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56464,5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69281,9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-12817,4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79236,4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79057,3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-183,4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57 134,1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57 134,1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280,2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32 280,2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104,0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33 104,0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04354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Малые и средние предприятия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единиц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13283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Численность детей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дошкольных </a:t>
                      </a:r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учр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начального обр.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среднего обр.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чел</a:t>
                      </a:r>
                    </a:p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161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Многодетные семьи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13/18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13/18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13/18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86051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Муниципальные должности (служащие)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чел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04354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Муниципальные программы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188640"/>
            <a:ext cx="8305800" cy="936104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Социально экономическое  развитие сельского поселения</a:t>
            </a:r>
            <a:endParaRPr lang="ru-RU" sz="2800" dirty="0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305800" cy="792088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Основные направления налоговой политики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 2022 год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7584" y="19168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755576" y="2571222"/>
            <a:ext cx="7272808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600" dirty="0" smtClean="0"/>
              <a:t>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снижение недоимки, (изменение к уровню предшествующего года)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исполнение бюджетных назначений по налоговым и неналоговым доходам на соответствующий финансовый год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отсутствие неэффективных налоговых льгот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-увеличение налоговой базы по земельному налогу 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увеличение налоговой базы по местным налогам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Необходимо продолжить работу по выявлению обособленных организаций, осуществляющих деятельность на территории Сельского поселения и зарегистрированных за его пределами и принятию мер по постановке их на  налоговый учет.</a:t>
            </a:r>
          </a:p>
          <a:p>
            <a:endParaRPr lang="ru-RU" sz="1600" dirty="0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560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908720"/>
            <a:ext cx="8305800" cy="648072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Основные направления бюджетной политики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2022 год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7584" y="19168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1452836"/>
            <a:ext cx="9144000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600" dirty="0" smtClean="0"/>
              <a:t>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планирование и осуществление бюджетных расходов с учетом возможностей доходной базы местного бюджета без привлечения заемных средств;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-планирование бюджетных ассигнований исходя из необходимости безусловного исполнения действующих расходных обязательств и сокращения неэффективных бюджетных расходов;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-привлечение средств вышестоящих бюджетов на решение вопросов местного значения в целях сокращения нагрузки на местный бюджет;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-сравнительной оценки эффективности реализации муниципальных программ;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-финансирование приоритетных направлений бюджетных расходов;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-недопущение кредиторской задолженности по заработной плате, социальным выплатам в рамках исполнения публичных обязательств;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Повышение эффективности бюджетных расходов должно осуществляться путем: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-оптимизация структуры штатной численности;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-повышения эффективности использования имущества, находящегося в оперативном управлении муниципальных предприятий;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-оптимизация муниципальных закупок;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-повышения прозрачности бюджета и бюджетного процесса. Необходимо систематическое размещение на официальном сайте Администрации Сельского поселения «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сельсовет» ЗР НАО открытых данных, включая «Бюджет для граждан». Это даст возможность в открытой форме информировать население о направлениях расходования бюджетных средств, об эффективности расходов и целевом использовании.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планирование бюджетных ассигнований исходя из необходимости безусловного исполнения действующих расходных обязательств муниципального образования;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сравнительная оценка эффективности новых расходных обязательств с учетом сроков и механизмов их реализации;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повышение прозрачности бюджета муниципального образования;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формирование программ исходя из четко определенных долгосрочных целей социально – экономического развития муниципального образования;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определение объема принимаемых обязательств по программам с учетом финансовых возможностей местного бюджета;</a:t>
            </a:r>
          </a:p>
          <a:p>
            <a:pPr>
              <a:buFontTx/>
              <a:buChar char="-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обеспечение результативности и эффективности использования бюджетных средств, при осуществлении бюджетных расходов в рамках программ;</a:t>
            </a:r>
          </a:p>
          <a:p>
            <a:pPr>
              <a:buFontTx/>
              <a:buChar char="-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повышения эффективности использования имущества; </a:t>
            </a:r>
          </a:p>
          <a:p>
            <a:pPr>
              <a:buFontTx/>
              <a:buChar char="-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размещение на официальном сайте открытых данных, включая «Бюджет для граждан». </a:t>
            </a:r>
          </a:p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560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305800" cy="64807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ОСНОВНЫЕ ХАРАКТЕРИСТИКИ МЕСТНОГО БЮДЖЕТА</a:t>
            </a:r>
            <a:endParaRPr lang="ru-RU" sz="28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07504" y="1844825"/>
          <a:ext cx="8928992" cy="48496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0718"/>
                <a:gridCol w="1687556"/>
                <a:gridCol w="1757870"/>
                <a:gridCol w="1862848"/>
              </a:tblGrid>
              <a:tr h="119232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Показатель, тыс.руб.</a:t>
                      </a:r>
                    </a:p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</a:t>
                      </a:r>
                    </a:p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проект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8462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62 494,0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82 176,5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56 668,4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598623"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Налоговые, неналоговые доходы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4 845,1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3 658,0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3 482,7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598623"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57 648,9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78 518,5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53 185,7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598623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50 358,2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82 359,8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56 668,4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6538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Профицит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/ Дефицит (+,-)</a:t>
                      </a:r>
                    </a:p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12 135,8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- 183,3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6538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Верхний предел муниципального долга</a:t>
                      </a:r>
                    </a:p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560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908720"/>
            <a:ext cx="8305800" cy="432048"/>
          </a:xfr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Сведения об объемах муниципального долга</a:t>
            </a:r>
            <a:endParaRPr lang="ru-RU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-1" y="1484783"/>
          <a:ext cx="9144002" cy="4559347"/>
        </p:xfrm>
        <a:graphic>
          <a:graphicData uri="http://schemas.openxmlformats.org/drawingml/2006/table">
            <a:tbl>
              <a:tblPr/>
              <a:tblGrid>
                <a:gridCol w="2055028"/>
                <a:gridCol w="885244"/>
                <a:gridCol w="1039810"/>
                <a:gridCol w="1039810"/>
                <a:gridCol w="1152222"/>
                <a:gridCol w="969552"/>
                <a:gridCol w="959014"/>
                <a:gridCol w="1043322"/>
              </a:tblGrid>
              <a:tr h="8640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Долговые обязательства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Долг на 01.01.2022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Планируется к привлечению за  2022 год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Планируется к погашению  за  2022 год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Долг на 01.01.2023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Расходы на обслуживание долга  в 2022 году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Долг на 01.01.2023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Долг на 01.01.2025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256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10414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Кредиты коммерческих банков и иных кредитных организаций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2569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Бюджетные кредиты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65138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Муниципальные ценные бумаги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2569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Муниципальные гарантии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0940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ВСЕГО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2872</TotalTime>
  <Words>2081</Words>
  <Application>Microsoft Office PowerPoint</Application>
  <PresentationFormat>Экран (4:3)</PresentationFormat>
  <Paragraphs>841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Поток</vt:lpstr>
      <vt:lpstr>Слайд 1</vt:lpstr>
      <vt:lpstr>Слайд 2</vt:lpstr>
      <vt:lpstr>Социально экономическое  развитие сельского поселения</vt:lpstr>
      <vt:lpstr>Социально экономическое  развитие сельского поселения</vt:lpstr>
      <vt:lpstr>Социально экономическое  развитие сельского поселения</vt:lpstr>
      <vt:lpstr>Основные направления налоговой политики  на 2022 год</vt:lpstr>
      <vt:lpstr>Основные направления бюджетной политики  на 2022 год</vt:lpstr>
      <vt:lpstr>ОСНОВНЫЕ ХАРАКТЕРИСТИКИ МЕСТНОГО БЮДЖЕТА</vt:lpstr>
      <vt:lpstr>Сведения об объемах муниципального долга</vt:lpstr>
      <vt:lpstr>ДОХОДЫ МЕСТНОГО БЮДЖЕТА (тыс.руб.)</vt:lpstr>
      <vt:lpstr>СТРУКТУРА  ДОХОДОВ  МЕСТНОГО БЮДЖЕТА НА 2022 ГОД  (тыс.руб.)</vt:lpstr>
      <vt:lpstr>ДИНАМИКА СТРУКТУРЫ РАСХОДОВ МЕСТНОГО БЮДЖЕТА  по подразделам </vt:lpstr>
      <vt:lpstr> СТРУКТУРА РАСХОДОВ МЕСТНОГО БЮДЖЕТА  НА 2022 ГОД</vt:lpstr>
      <vt:lpstr>Слайд 14</vt:lpstr>
      <vt:lpstr>Слайд 15</vt:lpstr>
      <vt:lpstr>Слайд 16</vt:lpstr>
      <vt:lpstr>Слайд 17</vt:lpstr>
      <vt:lpstr>Слайд 18</vt:lpstr>
      <vt:lpstr>Слайд 19</vt:lpstr>
      <vt:lpstr>МЕЖБЮДЖЕТНЫЕ ТРАНСФЕРТЫ   Муниципальному району « «ЗАПОЛЯРНЫЙ РАЙОН»  тыс.руб.</vt:lpstr>
      <vt:lpstr>Слайд 21</vt:lpstr>
      <vt:lpstr>МУНИЦИПАЛЬНЫЕ ПРОГРАММЫ  МО «ТЕЛЬВИСОЧНЫЙ СЕЛЬСОВЕТ» НАО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440</cp:revision>
  <dcterms:created xsi:type="dcterms:W3CDTF">2016-06-20T09:05:39Z</dcterms:created>
  <dcterms:modified xsi:type="dcterms:W3CDTF">2021-11-17T05:33:15Z</dcterms:modified>
</cp:coreProperties>
</file>