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2" r:id="rId3"/>
    <p:sldId id="286" r:id="rId4"/>
    <p:sldId id="309" r:id="rId5"/>
    <p:sldId id="311" r:id="rId6"/>
    <p:sldId id="310" r:id="rId7"/>
    <p:sldId id="287" r:id="rId8"/>
    <p:sldId id="283" r:id="rId9"/>
    <p:sldId id="297" r:id="rId10"/>
    <p:sldId id="275" r:id="rId11"/>
    <p:sldId id="312" r:id="rId12"/>
    <p:sldId id="276" r:id="rId13"/>
    <p:sldId id="313" r:id="rId14"/>
    <p:sldId id="298" r:id="rId15"/>
    <p:sldId id="299" r:id="rId16"/>
    <p:sldId id="308" r:id="rId17"/>
    <p:sldId id="305" r:id="rId18"/>
    <p:sldId id="304" r:id="rId19"/>
    <p:sldId id="303" r:id="rId20"/>
    <p:sldId id="307" r:id="rId21"/>
    <p:sldId id="306" r:id="rId22"/>
    <p:sldId id="293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>
      <p:cViewPr>
        <p:scale>
          <a:sx n="90" d="100"/>
          <a:sy n="90" d="100"/>
        </p:scale>
        <p:origin x="-217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2\&#1090;&#1072;&#1073;&#1083;&#1080;&#1094;&#1099;%20&#1076;&#1083;&#1103;%20&#1087;&#1088;&#1077;&#1079;&#1077;&#1085;&#1090;&#1072;&#1094;&#1080;&#1080;%20&#1076;&#1080;&#1072;&#1075;&#1088;&#1072;&#1084;&#1084;&#1072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2\&#1090;&#1072;&#1073;&#1083;&#1080;&#1094;&#1099;%20&#1076;&#1083;&#1103;%20&#1087;&#1088;&#1077;&#1079;&#1077;&#1085;&#1090;&#1072;&#1094;&#1080;&#1080;%20&#1076;&#1080;&#1072;&#1075;&#1088;&#1072;&#1084;&#1084;&#1072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1.9303164249296297E-3"/>
          <c:w val="0.65788396762904688"/>
          <c:h val="0.99806968357507064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7.6949584426946716E-2"/>
                  <c:y val="1.5201065206823674E-2"/>
                </c:manualLayout>
              </c:layout>
              <c:spPr>
                <a:solidFill>
                  <a:schemeClr val="accent1">
                    <a:lumMod val="60000"/>
                    <a:lumOff val="40000"/>
                  </a:schemeClr>
                </a:solidFill>
                <a:ln w="12700">
                  <a:solidFill>
                    <a:srgbClr val="002060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-0.20319575678040244"/>
                  <c:y val="-6.2754360875905871E-2"/>
                </c:manualLayout>
              </c:layout>
              <c:spPr>
                <a:solidFill>
                  <a:schemeClr val="accent1">
                    <a:lumMod val="40000"/>
                    <a:lumOff val="60000"/>
                  </a:schemeClr>
                </a:solidFill>
                <a:ln w="12700">
                  <a:solidFill>
                    <a:srgbClr val="002060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-0.11418471128608949"/>
                  <c:y val="-0.10062692890330906"/>
                </c:manualLayout>
              </c:layout>
              <c:spPr>
                <a:solidFill>
                  <a:schemeClr val="accent3">
                    <a:lumMod val="60000"/>
                    <a:lumOff val="40000"/>
                  </a:schemeClr>
                </a:solidFill>
                <a:ln w="12700">
                  <a:solidFill>
                    <a:srgbClr val="002060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-5.4277559055118156E-2"/>
                  <c:y val="-0.12698595786653416"/>
                </c:manualLayout>
              </c:layout>
              <c:spPr>
                <a:solidFill>
                  <a:schemeClr val="accent4">
                    <a:lumMod val="60000"/>
                    <a:lumOff val="40000"/>
                  </a:schemeClr>
                </a:solidFill>
                <a:ln w="12700">
                  <a:solidFill>
                    <a:srgbClr val="002060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4"/>
              <c:layout>
                <c:manualLayout>
                  <c:x val="1.1343503937007898E-2"/>
                  <c:y val="-0.15296892134031242"/>
                </c:manualLayout>
              </c:layout>
              <c:spPr>
                <a:solidFill>
                  <a:srgbClr val="92D050"/>
                </a:solidFill>
                <a:ln w="12700">
                  <a:solidFill>
                    <a:srgbClr val="002060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5"/>
              <c:layout>
                <c:manualLayout>
                  <c:x val="4.0346675415573095E-2"/>
                  <c:y val="-9.800754179997076E-2"/>
                </c:manualLayout>
              </c:layout>
              <c:spPr>
                <a:solidFill>
                  <a:schemeClr val="accent6">
                    <a:lumMod val="75000"/>
                  </a:schemeClr>
                </a:solidFill>
                <a:ln w="12700">
                  <a:solidFill>
                    <a:srgbClr val="002060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6"/>
              <c:layout>
                <c:manualLayout>
                  <c:x val="7.0307031933508499E-2"/>
                  <c:y val="-7.5696206914093969E-2"/>
                </c:manualLayout>
              </c:layout>
              <c:spPr>
                <a:solidFill>
                  <a:schemeClr val="accent1">
                    <a:lumMod val="40000"/>
                    <a:lumOff val="60000"/>
                  </a:schemeClr>
                </a:solidFill>
                <a:ln w="12700">
                  <a:solidFill>
                    <a:srgbClr val="002060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7"/>
              <c:layout>
                <c:manualLayout>
                  <c:x val="7.1263834208224033E-2"/>
                  <c:y val="-4.7291692573792924E-3"/>
                </c:manualLayout>
              </c:layout>
              <c:spPr>
                <a:solidFill>
                  <a:schemeClr val="accent2">
                    <a:lumMod val="60000"/>
                    <a:lumOff val="40000"/>
                  </a:schemeClr>
                </a:solidFill>
                <a:ln w="12700">
                  <a:solidFill>
                    <a:srgbClr val="002060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8"/>
              <c:layout>
                <c:manualLayout>
                  <c:x val="9.8370516185476969E-3"/>
                  <c:y val="4.5999044733599392E-2"/>
                </c:manualLayout>
              </c:layout>
              <c:spPr>
                <a:solidFill>
                  <a:schemeClr val="bg2">
                    <a:lumMod val="90000"/>
                  </a:schemeClr>
                </a:solidFill>
                <a:ln w="12700">
                  <a:solidFill>
                    <a:srgbClr val="002060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spPr>
              <a:ln w="12700">
                <a:solidFill>
                  <a:srgbClr val="002060"/>
                </a:solidFill>
              </a:ln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'структурак налог.и ненал. 2022'!$A$1:$A$9</c:f>
              <c:strCache>
                <c:ptCount val="9"/>
                <c:pt idx="0">
                  <c:v>Налог на доходы 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 
</c:v>
                </c:pt>
                <c:pt idx="2">
                  <c:v>Налог на совокупный доход </c:v>
                </c:pt>
                <c:pt idx="3">
                  <c:v>Налог на имущество физических лиц </c:v>
                </c:pt>
                <c:pt idx="4">
                  <c:v>Земельный налог </c:v>
                </c:pt>
                <c:pt idx="5">
                  <c:v>Госпошлина </c:v>
                </c:pt>
                <c:pt idx="6">
                  <c:v>Доходы от использования имущества, находящегося в государственной и муниципальной собственности</c:v>
                </c:pt>
                <c:pt idx="7">
                  <c:v>Прочие доходы</c:v>
                </c:pt>
                <c:pt idx="8">
                  <c:v>Безвозмездные поступления</c:v>
                </c:pt>
              </c:strCache>
            </c:strRef>
          </c:cat>
          <c:val>
            <c:numRef>
              <c:f>'структурак налог.и ненал. 2022'!$B$1:$B$9</c:f>
              <c:numCache>
                <c:formatCode>General</c:formatCode>
                <c:ptCount val="9"/>
                <c:pt idx="0">
                  <c:v>940.8</c:v>
                </c:pt>
                <c:pt idx="1">
                  <c:v>598.70000000000005</c:v>
                </c:pt>
                <c:pt idx="2">
                  <c:v>263.10000000000002</c:v>
                </c:pt>
                <c:pt idx="3">
                  <c:v>56.7</c:v>
                </c:pt>
                <c:pt idx="4" formatCode="0.0">
                  <c:v>142</c:v>
                </c:pt>
                <c:pt idx="5">
                  <c:v>10.9</c:v>
                </c:pt>
                <c:pt idx="6" formatCode="0.0">
                  <c:v>1336.3</c:v>
                </c:pt>
                <c:pt idx="7" formatCode="0.0">
                  <c:v>379</c:v>
                </c:pt>
                <c:pt idx="8" formatCode="0.0">
                  <c:v>56035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242432195975498"/>
          <c:y val="1.2466509151339084E-2"/>
          <c:w val="0.32924234470691166"/>
          <c:h val="0.98753349084866016"/>
        </c:manualLayout>
      </c:layout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12"/>
          <c:dLbls>
            <c:dLbl>
              <c:idx val="0"/>
              <c:layout>
                <c:manualLayout>
                  <c:x val="-6.2557749623550915E-2"/>
                  <c:y val="-5.6157020776443384E-2"/>
                </c:manualLayout>
              </c:layout>
              <c:showVal val="1"/>
            </c:dLbl>
            <c:dLbl>
              <c:idx val="1"/>
              <c:layout>
                <c:manualLayout>
                  <c:x val="1.2924432734518031E-2"/>
                  <c:y val="-3.5243599600555002E-2"/>
                </c:manualLayout>
              </c:layout>
              <c:showVal val="1"/>
            </c:dLbl>
            <c:dLbl>
              <c:idx val="2"/>
              <c:layout>
                <c:manualLayout>
                  <c:x val="-1.6193243240730893E-2"/>
                  <c:y val="5.4149544438258354E-2"/>
                </c:manualLayout>
              </c:layout>
              <c:showVal val="1"/>
            </c:dLbl>
            <c:dLbl>
              <c:idx val="3"/>
              <c:layout>
                <c:manualLayout>
                  <c:x val="-3.9085634195716784E-2"/>
                  <c:y val="4.2074639659941585E-2"/>
                </c:manualLayout>
              </c:layout>
              <c:showVal val="1"/>
            </c:dLbl>
            <c:dLbl>
              <c:idx val="4"/>
              <c:layout>
                <c:manualLayout>
                  <c:x val="2.01388910913048E-2"/>
                  <c:y val="-9.8452062179096661E-2"/>
                </c:manualLayout>
              </c:layout>
              <c:showVal val="1"/>
            </c:dLbl>
            <c:dLbl>
              <c:idx val="5"/>
              <c:layout>
                <c:manualLayout>
                  <c:x val="-5.1059716870047794E-3"/>
                  <c:y val="-4.0792527196726824E-2"/>
                </c:manualLayout>
              </c:layout>
              <c:showVal val="1"/>
            </c:dLbl>
            <c:dLbl>
              <c:idx val="6"/>
              <c:layout>
                <c:manualLayout>
                  <c:x val="3.6918529846733363E-2"/>
                  <c:y val="-5.5212138886679571E-2"/>
                </c:manualLayout>
              </c:layout>
              <c:showVal val="1"/>
            </c:dLbl>
            <c:spPr>
              <a:solidFill>
                <a:schemeClr val="accent4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'структура расходов 2022'!$A$1:$A$8</c:f>
              <c:strCache>
                <c:ptCount val="8"/>
                <c:pt idx="0">
                  <c:v>Общегосударственные вопросы -   18 775,4тыс.рублей</c:v>
                </c:pt>
                <c:pt idx="1">
                  <c:v>Национальная оборона -                 188,3  тыс.рублей</c:v>
                </c:pt>
                <c:pt idx="2">
                  <c:v>Национальная безопасность и правоохранительная деятельность -                                2530,8  тыс.рублей</c:v>
                </c:pt>
                <c:pt idx="3">
                  <c:v>Национальная экономика-                             12476,7 тыс. руб.</c:v>
                </c:pt>
                <c:pt idx="4">
                  <c:v>Жилищно - коммунальное хозяйство - 21852,4 тыс.рублей</c:v>
                </c:pt>
                <c:pt idx="5">
                  <c:v>Образование - 51,1 тыс.рублей</c:v>
                </c:pt>
                <c:pt idx="6">
                  <c:v>Культура</c:v>
                </c:pt>
                <c:pt idx="7">
                  <c:v>Социальная политика -4149,0  тыс.рублей</c:v>
                </c:pt>
              </c:strCache>
            </c:strRef>
          </c:cat>
          <c:val>
            <c:numRef>
              <c:f>'структура расходов 2022'!$B$1:$B$8</c:f>
              <c:numCache>
                <c:formatCode>0.0</c:formatCode>
                <c:ptCount val="8"/>
                <c:pt idx="0">
                  <c:v>19009.900000000001</c:v>
                </c:pt>
                <c:pt idx="1">
                  <c:v>188.3</c:v>
                </c:pt>
                <c:pt idx="2" formatCode="0.00">
                  <c:v>2530.8000000000002</c:v>
                </c:pt>
                <c:pt idx="3">
                  <c:v>12476.7</c:v>
                </c:pt>
                <c:pt idx="4">
                  <c:v>21852.400000000001</c:v>
                </c:pt>
                <c:pt idx="5">
                  <c:v>51.1</c:v>
                </c:pt>
                <c:pt idx="6">
                  <c:v>460</c:v>
                </c:pt>
                <c:pt idx="7">
                  <c:v>4149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6926932078623358"/>
          <c:y val="8.1322663248527494E-2"/>
          <c:w val="0.30295289839817385"/>
          <c:h val="0.8373546735029449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02.08.2022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286227"/>
            <a:ext cx="91440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сентября 2022 года № ___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ЗАПОЛЯРНОГО РАЙОНА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НЕНЕЦКОГО АВТОНОМНОГО ОКРУГА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2022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861048"/>
            <a:ext cx="770485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Сельское поселение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836712"/>
            <a:ext cx="8305800" cy="36004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ДОХОДЫ МЕСТНОГО БЮДЖЕТА (тыс.руб.)</a:t>
            </a:r>
            <a:endParaRPr lang="ru-RU" sz="2000" dirty="0"/>
          </a:p>
        </p:txBody>
      </p:sp>
      <p:graphicFrame>
        <p:nvGraphicFramePr>
          <p:cNvPr id="6" name="Group 3474"/>
          <p:cNvGraphicFramePr>
            <a:graphicFrameLocks/>
          </p:cNvGraphicFramePr>
          <p:nvPr/>
        </p:nvGraphicFramePr>
        <p:xfrm>
          <a:off x="-1" y="1196749"/>
          <a:ext cx="9108505" cy="658368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3009285"/>
                <a:gridCol w="955344"/>
                <a:gridCol w="868256"/>
                <a:gridCol w="868256"/>
                <a:gridCol w="752488"/>
                <a:gridCol w="896790"/>
                <a:gridCol w="896790"/>
                <a:gridCol w="861296"/>
              </a:tblGrid>
              <a:tr h="13589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изменения на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проект на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3 190,8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3 559,3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3 727,5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3 727,5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874,6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365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земельных участков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 сдачи в аренду имущества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5278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 в т.ч. коммерческий и социальный наем жилья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53 273,7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76 598,3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53 185,7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54 378,4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54 846,5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1 188,5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56 035,0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12 511,0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13 014,0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19 254,0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7 591,7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- 0,30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14 558,5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21 327,0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41 418,1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48 597,5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48 488,3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48 956,4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1 205,7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50 162,1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56 464,5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80 157,6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57 905,9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58 574,0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1 188,5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59 762,5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СТРУКТУРА  ДОХОДОВ  МЕСТНОГО БЮДЖЕТА НА 2022 ГОД (тыс. руб.)  </a:t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0" y="1196752"/>
          <a:ext cx="9144000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ДИНАМИКА СТРУКТУРЫ РАСХОДОВ МЕСТНОГО БЮДЖЕТА </a:t>
            </a:r>
            <a:br>
              <a:rPr lang="ru-RU" sz="2000" dirty="0" smtClean="0"/>
            </a:br>
            <a:r>
              <a:rPr lang="ru-RU" sz="2000" dirty="0" smtClean="0"/>
              <a:t>по подразделам 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397000"/>
          <a:ext cx="9144000" cy="6114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704"/>
                <a:gridCol w="792088"/>
                <a:gridCol w="1008112"/>
                <a:gridCol w="1080120"/>
                <a:gridCol w="1151687"/>
                <a:gridCol w="1085097"/>
                <a:gridCol w="1085097"/>
                <a:gridCol w="1034095"/>
              </a:tblGrid>
              <a:tr h="12252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раздела, подраздела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отчет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утверждено(решение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 (решение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28.03.2022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 на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18 405,2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18 085,3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18 775,4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18 775,4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274,7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3 314,9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960,6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12 008,3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12 466,7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12 476,7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12 476,7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42 182,3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717,1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264,5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20 155,3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20 646,4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1 206,0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21 852,4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3 980,6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-30,3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4 149,0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05800" cy="936104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000" b="1" dirty="0" smtClean="0"/>
              <a:t>СТРУКТУРА РАСХОДОВ МЕСТНОГО БЮДЖЕТА  НА 2022 ГОД (тыс. руб.)</a:t>
            </a:r>
            <a:endParaRPr lang="ru-RU" sz="2000" b="1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0" y="1340768"/>
          <a:ext cx="9143999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332656"/>
            <a:ext cx="129614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8" cy="5146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3158"/>
                <a:gridCol w="1512924"/>
                <a:gridCol w="1699016"/>
                <a:gridCol w="1898900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(уточненный план)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3 666,6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2 982,6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3 388,2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136,4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10 530,5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886,7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12 654,5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3 640,7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2 596,2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2 305,0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00810"/>
          <a:ext cx="8964488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9953"/>
                <a:gridCol w="1522474"/>
                <a:gridCol w="1522474"/>
                <a:gridCol w="1479587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Специалисты, не относящиеся к муниципальной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36712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ЧИСЛЕННОСТИ МУНИЦИПАЛЬНЫХ  СЛУЖАЩИХ   И ДОЛЖНОСТЯХ, НЕ ОТНОСЯЩИХСЯ К МУНИЦИПАЛЬНОЙ СЛУЖБЕ </a:t>
            </a:r>
            <a:endParaRPr lang="ru-RU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23528" y="1124743"/>
          <a:ext cx="8568951" cy="4577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7607"/>
                <a:gridCol w="1211944"/>
                <a:gridCol w="1637260"/>
                <a:gridCol w="1832140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(уточненный план)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3748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324,5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231,0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2 317,7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5" y="1124743"/>
          <a:ext cx="9145015" cy="3675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8523"/>
                <a:gridCol w="694930"/>
                <a:gridCol w="938807"/>
                <a:gridCol w="1050551"/>
                <a:gridCol w="1050551"/>
                <a:gridCol w="1050551"/>
                <a:gridCol w="1050551"/>
                <a:gridCol w="1050551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24.06.2022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изменения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893,3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1454,3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2 351,6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2 488,3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latin typeface="Times New Roman" pitchFamily="18" charset="0"/>
                          <a:cs typeface="Times New Roman" pitchFamily="18" charset="0"/>
                        </a:rPr>
                        <a:t>11 751,5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797152"/>
            <a:ext cx="9252520" cy="206084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-1" y="1052735"/>
          <a:ext cx="9144004" cy="4253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1875"/>
                <a:gridCol w="916209"/>
                <a:gridCol w="953222"/>
                <a:gridCol w="875522"/>
                <a:gridCol w="1074294"/>
                <a:gridCol w="1074294"/>
                <a:gridCol w="1074294"/>
                <a:gridCol w="1074294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изменения на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8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25 734,9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6 675,1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097,1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7 097,1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7 097,1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3 801,1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9 166,7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2 273,7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2 273,7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764,8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1 206,0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3 970,8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13 646,3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20 774,7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-252536" y="4869160"/>
            <a:ext cx="9396536" cy="198884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3591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877"/>
                <a:gridCol w="905895"/>
                <a:gridCol w="1223806"/>
                <a:gridCol w="1369473"/>
                <a:gridCol w="1369473"/>
                <a:gridCol w="1369473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4 125,2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4 149,0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509120"/>
            <a:ext cx="4392488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4283968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41277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4127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1196752"/>
            <a:ext cx="3384376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716016" y="1700808"/>
            <a:ext cx="23042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067944" y="1988840"/>
            <a:ext cx="25202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411760" y="2636912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5656" y="4149080"/>
            <a:ext cx="2304256" cy="369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5" idx="2"/>
          </p:cNvCxnSpPr>
          <p:nvPr/>
        </p:nvCxnSpPr>
        <p:spPr>
          <a:xfrm flipH="1">
            <a:off x="971600" y="4518412"/>
            <a:ext cx="1656184" cy="638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2"/>
          </p:cNvCxnSpPr>
          <p:nvPr/>
        </p:nvCxnSpPr>
        <p:spPr>
          <a:xfrm flipH="1">
            <a:off x="2411760" y="4518412"/>
            <a:ext cx="216024" cy="9988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2"/>
          </p:cNvCxnSpPr>
          <p:nvPr/>
        </p:nvCxnSpPr>
        <p:spPr>
          <a:xfrm>
            <a:off x="2627784" y="4518412"/>
            <a:ext cx="1296144" cy="566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504" y="5445224"/>
            <a:ext cx="1584176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123728" y="5661248"/>
            <a:ext cx="1656184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067944" y="5157192"/>
            <a:ext cx="1728192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822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563888" y="2204864"/>
            <a:ext cx="2808312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44208" y="4149080"/>
            <a:ext cx="252028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851 человек 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учетом временно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Муниципальному району « «ЗАПОЛЯРНЫЙ РАЙОН» 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95088"/>
          <a:ext cx="9144000" cy="3462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2773"/>
                <a:gridCol w="1432794"/>
                <a:gridCol w="1264230"/>
                <a:gridCol w="1854203"/>
              </a:tblGrid>
              <a:tr h="12196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2424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для выполнения переданных полномочий контрольно-счетного органа поселения по осуществлению внешнего муниципального финансового контроля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79512" y="1052736"/>
          <a:ext cx="8964489" cy="5940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8830"/>
                <a:gridCol w="888110"/>
                <a:gridCol w="1199782"/>
                <a:gridCol w="1342589"/>
                <a:gridCol w="1342589"/>
                <a:gridCol w="1342589"/>
              </a:tblGrid>
              <a:tr h="14209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0010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09472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1909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036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спортивных мероприятий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МУНИЦИПАЛЬНЫЕ ПРОГРАММЫ </a:t>
            </a:r>
            <a:br>
              <a:rPr lang="ru-RU" sz="2000" dirty="0" smtClean="0"/>
            </a:br>
            <a:r>
              <a:rPr lang="ru-RU" sz="2000" dirty="0" smtClean="0"/>
              <a:t>Сельского поселения  «ТЕЛЬВИСОЧНЫЙ СЕЛЬСОВЕТ» ЗР НАО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28800"/>
          <a:ext cx="9144000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6987"/>
                <a:gridCol w="1243645"/>
                <a:gridCol w="1286684"/>
                <a:gridCol w="1286684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«Молодежь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малого и среднего предпринимательства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5 837,0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и поддержка  муниципального жилищного фонда 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годы».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ЗАПОЛЯРНОГО РАЙОНА НЕНЕЦКОГО АВТОНОМНОГО ОКРУГА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1938992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Проект решения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внесении  изменений в решение «О местном бюджете на 2022 год»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размещено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Презентации по бюджету   или - Решения по бюджету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2022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052734"/>
          <a:ext cx="9144000" cy="581478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936104"/>
                <a:gridCol w="864096"/>
                <a:gridCol w="1008112"/>
                <a:gridCol w="1080120"/>
                <a:gridCol w="1080120"/>
                <a:gridCol w="1331640"/>
              </a:tblGrid>
              <a:tr h="85471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зарегистрированное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835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Инфраструктура: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815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Электрические сети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Трансформаторные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Протяженность ВЛ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Котельные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Теплотрассы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Газораспределительная сеть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24746"/>
          <a:ext cx="9144000" cy="599844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1080120"/>
                <a:gridCol w="864096"/>
                <a:gridCol w="936104"/>
                <a:gridCol w="1152128"/>
                <a:gridCol w="1152128"/>
                <a:gridCol w="1115616"/>
              </a:tblGrid>
              <a:tr h="78300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Многоквартирные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14765,2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14812,5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14812,5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13395,2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12656,9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14056,9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300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жилые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10839,4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11904,6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12793,1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12746,7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12949,5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13149,5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Пожарные водоемы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Земельные участки,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находящиеся в собственности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(колодцы с питьевой водой)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Дороги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Финансирование по благоустройству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226,6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818,6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889,7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2 764,8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2 208,1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2 061,5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Памятники культуры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(Крест обетный0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7"/>
          <p:cNvSpPr txBox="1">
            <a:spLocks/>
          </p:cNvSpPr>
          <p:nvPr/>
        </p:nvSpPr>
        <p:spPr>
          <a:xfrm>
            <a:off x="457200" y="764704"/>
            <a:ext cx="8305800" cy="288032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96752"/>
          <a:ext cx="9144000" cy="567671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864096"/>
                <a:gridCol w="864096"/>
                <a:gridCol w="936104"/>
                <a:gridCol w="1080120"/>
                <a:gridCol w="1008112"/>
                <a:gridCol w="1080120"/>
                <a:gridCol w="1187624"/>
              </a:tblGrid>
              <a:tr h="8588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утверждено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1574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 МО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дефицит/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62494,0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50358,2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56464,5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69281,9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-12817,4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79236,4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79057,3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574,0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559,9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-939,7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460,6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460,6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519,8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519,8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Малые и средние предприятия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328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детей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дошкольных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учр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начального обр.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 обр.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16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Многодетные семьи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13/18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13/18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13/18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605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 (служащие)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2022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6" y="2571222"/>
            <a:ext cx="72728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недоимки, (изменение к уровню предшествующего года)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исполнение бюджетных назначений по налоговым и неналоговым доходам на соответствующий финансовый год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отсутствие неэффективных налоговых льгот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-увеличение налоговой базы по земельному налогу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налоговой базы по местным налогам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Необходимо продолжить работу по выявлению обособленных организаций, осуществляющих деятельность на территории Сельского поселения и зарегистрированных за его пределами и принятию мер по постановке их на  налоговый учет.</a:t>
            </a:r>
          </a:p>
          <a:p>
            <a:endParaRPr lang="ru-RU" sz="16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64807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2022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452836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и осуществление бюджетных расходов с учетом возможностей доходной базы местного бюджета без привлечения заемных средств;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-планирование бюджетных ассигнований исходя из необходимости безусловного исполнения действующих расходных обязательств и сокращения неэффективных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-привлечение средств вышестоящих бюджетов на решение вопросов местного значения в целях сокращения нагрузки на местный бюджет;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-сравнительной оценки эффективности реализации муниципальных программ;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-финансирование приоритетных направлений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-недопущение кредиторской задолженности по заработной плате, социальным выплатам в рамках исполнения публичных обязательств;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бюджетных расходов должно осуществляться путем: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структуры штатной численности;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эффективности использования имущества, находящегося в оперативном управлении муниципальных предприятий;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муниципальных закупок;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прозрачности бюджета и бюджетного процесса. Необходимо систематическое размещение на официальном сайте Администрации Сельского поселения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сельсовет» ЗР НАО открытых данных, включая «Бюджет для граждан». Это даст возможность в открытой форме информировать население о направлениях расходования бюджетных средств, об эффективности расходов и целевом использовании.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бюджетных ассигнований исходя из необходимости безусловного исполнения действующих расходных обязательств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сравнительная оценка эффективности новых расходных обязательств с учетом сроков и механизмов их реализации;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повышение прозрачности бюджета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формирование программ исходя из четко определенных долгосрочных целей социально – экономического развития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определение объема принимаемых обязательств по программам с учетом финансовых возможностей местного бюджета;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обеспечение результативности и эффективности использования бюджетных средств, при осуществлении бюджетных расходов в рамках программ;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повышения эффективности использования имущества; 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размещение на официальном сайте открытых данных, включая «Бюджет для граждан».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64704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ОСНОВНЫЕ ХАРАКТЕРИСТИКИ МЕСТНОГО БЮДЖЕТА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196752"/>
          <a:ext cx="8928994" cy="5785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093354"/>
                <a:gridCol w="958220"/>
                <a:gridCol w="1015444"/>
                <a:gridCol w="1015444"/>
                <a:gridCol w="1015444"/>
                <a:gridCol w="1015444"/>
                <a:gridCol w="1015444"/>
              </a:tblGrid>
              <a:tr h="16464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изменения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проект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20.09.2022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0431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62 494,0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82 176,5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57 905,9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58 574,0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1 188,5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59 762,5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4 845,1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3 658,0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3 727,5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3 727,5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57 648,9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78 518,5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54 487,6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54 378,4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54 846,5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1 188,5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56 035,0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50 358,2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82 359,8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58 364,3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559,9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1 188,5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60 748,4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65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- 183,3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-458,4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-985,9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-985,9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81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432048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Сведения об объемах муниципального долга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1484784"/>
          <a:ext cx="8711954" cy="4307703"/>
        </p:xfrm>
        <a:graphic>
          <a:graphicData uri="http://schemas.openxmlformats.org/drawingml/2006/table">
            <a:tbl>
              <a:tblPr/>
              <a:tblGrid>
                <a:gridCol w="1957929"/>
                <a:gridCol w="843417"/>
                <a:gridCol w="990680"/>
                <a:gridCol w="990680"/>
                <a:gridCol w="670962"/>
                <a:gridCol w="960479"/>
                <a:gridCol w="1166296"/>
                <a:gridCol w="1131511"/>
              </a:tblGrid>
              <a:tr h="864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Долговые обязательства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привлечению за  2022 год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погашению  за  2022 год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обслуживание долга  в 2022 году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Кредиты коммерческих банков и иных кредитных организаций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513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ценные бумаги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гарантии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940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3313</TotalTime>
  <Words>2397</Words>
  <Application>Microsoft Office PowerPoint</Application>
  <PresentationFormat>Экран (4:3)</PresentationFormat>
  <Paragraphs>996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Слайд 1</vt:lpstr>
      <vt:lpstr>Слайд 2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Основные направления налоговой политики  на 2022 год</vt:lpstr>
      <vt:lpstr>Основные направления бюджетной политики  на 2022 год</vt:lpstr>
      <vt:lpstr>ОСНОВНЫЕ ХАРАКТЕРИСТИКИ МЕСТНОГО БЮДЖЕТА</vt:lpstr>
      <vt:lpstr>Сведения об объемах муниципального долга</vt:lpstr>
      <vt:lpstr>ДОХОДЫ МЕСТНОГО БЮДЖЕТА (тыс.руб.)</vt:lpstr>
      <vt:lpstr>СТРУКТУРА  ДОХОДОВ  МЕСТНОГО БЮДЖЕТА НА 2022 ГОД (тыс. руб.)   </vt:lpstr>
      <vt:lpstr>ДИНАМИКА СТРУКТУРЫ РАСХОДОВ МЕСТНОГО БЮДЖЕТА  по подразделам </vt:lpstr>
      <vt:lpstr> СТРУКТУРА РАСХОДОВ МЕСТНОГО БЮДЖЕТА  НА 2022 ГОД (тыс. руб.)</vt:lpstr>
      <vt:lpstr>Слайд 14</vt:lpstr>
      <vt:lpstr>Слайд 15</vt:lpstr>
      <vt:lpstr>Слайд 16</vt:lpstr>
      <vt:lpstr>Слайд 17</vt:lpstr>
      <vt:lpstr>Слайд 18</vt:lpstr>
      <vt:lpstr>Слайд 19</vt:lpstr>
      <vt:lpstr>МЕЖБЮДЖЕТНЫЕ ТРАНСФЕРТЫ   Муниципальному району « «ЗАПОЛЯРНЫЙ РАЙОН»  тыс.руб.</vt:lpstr>
      <vt:lpstr>Слайд 21</vt:lpstr>
      <vt:lpstr>МУНИЦИПАЛЬНЫЕ ПРОГРАММЫ  Сельского поселения  «ТЕЛЬВИСОЧНЫЙ СЕЛЬСОВЕТ» ЗР НАО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548</cp:revision>
  <dcterms:created xsi:type="dcterms:W3CDTF">2016-06-20T09:05:39Z</dcterms:created>
  <dcterms:modified xsi:type="dcterms:W3CDTF">2022-08-02T12:24:39Z</dcterms:modified>
</cp:coreProperties>
</file>