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82" r:id="rId3"/>
    <p:sldId id="286" r:id="rId4"/>
    <p:sldId id="309" r:id="rId5"/>
    <p:sldId id="311" r:id="rId6"/>
    <p:sldId id="310" r:id="rId7"/>
    <p:sldId id="287" r:id="rId8"/>
    <p:sldId id="283" r:id="rId9"/>
    <p:sldId id="297" r:id="rId10"/>
    <p:sldId id="275" r:id="rId11"/>
    <p:sldId id="312" r:id="rId12"/>
    <p:sldId id="276" r:id="rId13"/>
    <p:sldId id="313" r:id="rId14"/>
    <p:sldId id="298" r:id="rId15"/>
    <p:sldId id="299" r:id="rId16"/>
    <p:sldId id="308" r:id="rId17"/>
    <p:sldId id="305" r:id="rId18"/>
    <p:sldId id="304" r:id="rId19"/>
    <p:sldId id="303" r:id="rId20"/>
    <p:sldId id="307" r:id="rId21"/>
    <p:sldId id="306" r:id="rId22"/>
    <p:sldId id="293" r:id="rId23"/>
    <p:sldId id="27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>
      <p:cViewPr>
        <p:scale>
          <a:sx n="90" d="100"/>
          <a:sy n="90" d="100"/>
        </p:scale>
        <p:origin x="-2178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0\&#1076;&#1080;&#1072;&#1075;&#1088;&#1072;&#1084;&#1084;&#1099;%20&#1084;&#1077;&#1089;&#1090;&#1085;&#1099;&#1081;%20&#1073;&#1102;&#1076;&#1078;&#1077;&#1090;%20&#1085;&#1072;%202020%20&#1075;&#1086;&#1076;%20&#1076;&#1083;&#1103;%20&#1073;&#1102;&#1076;&#1078;&#1077;&#1090;%20&#1075;&#1088;&#1072;&#1078;&#1076;&#1072;&#1085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0\&#1076;&#1080;&#1072;&#1075;&#1088;&#1072;&#1084;&#1084;&#1099;%20&#1084;&#1077;&#1089;&#1090;&#1085;&#1099;&#1081;%20&#1073;&#1102;&#1076;&#1078;&#1077;&#1090;%20&#1085;&#1072;%202020%20&#1075;&#1086;&#1076;%20&#1076;&#1083;&#1103;%20&#1073;&#1102;&#1076;&#1078;&#1077;&#1090;%20&#1075;&#1088;&#1072;&#1078;&#1076;&#1072;&#108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pieChart>
        <c:varyColors val="1"/>
        <c:ser>
          <c:idx val="0"/>
          <c:order val="0"/>
          <c:dPt>
            <c:idx val="0"/>
            <c:spPr>
              <a:ln>
                <a:solidFill>
                  <a:srgbClr val="0070C0"/>
                </a:solidFill>
              </a:ln>
            </c:spPr>
          </c:dPt>
          <c:dPt>
            <c:idx val="1"/>
            <c:spPr>
              <a:ln>
                <a:solidFill>
                  <a:srgbClr val="00B0F0"/>
                </a:solidFill>
              </a:ln>
            </c:spPr>
          </c:dPt>
          <c:dPt>
            <c:idx val="2"/>
            <c:spPr>
              <a:ln>
                <a:solidFill>
                  <a:srgbClr val="00B050"/>
                </a:solidFill>
              </a:ln>
            </c:spPr>
          </c:dPt>
          <c:dPt>
            <c:idx val="6"/>
            <c:spPr>
              <a:ln>
                <a:solidFill>
                  <a:srgbClr val="7030A0"/>
                </a:solidFill>
              </a:ln>
            </c:spPr>
          </c:dPt>
          <c:dPt>
            <c:idx val="7"/>
            <c:spPr>
              <a:ln>
                <a:solidFill>
                  <a:srgbClr val="002060"/>
                </a:solidFill>
              </a:ln>
            </c:spPr>
          </c:dPt>
          <c:dPt>
            <c:idx val="8"/>
            <c:spPr>
              <a:ln>
                <a:solidFill>
                  <a:srgbClr val="002060"/>
                </a:solidFill>
              </a:ln>
            </c:spPr>
          </c:dPt>
          <c:dPt>
            <c:idx val="10"/>
            <c:spPr>
              <a:ln>
                <a:solidFill>
                  <a:srgbClr val="002060"/>
                </a:solidFill>
              </a:ln>
            </c:spPr>
          </c:dPt>
          <c:cat>
            <c:strRef>
              <c:f>'структура доходов'!$A$1:$A$11</c:f>
              <c:strCache>
                <c:ptCount val="11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Налог на имущество физических лиц</c:v>
                </c:pt>
                <c:pt idx="4">
                  <c:v>Земельный налог</c:v>
                </c:pt>
                <c:pt idx="5">
                  <c:v>Государственная пошлина</c:v>
                </c:pt>
                <c:pt idx="6">
                  <c:v>Доходы от сдачи в аренду земельных участков</c:v>
                </c:pt>
                <c:pt idx="7">
                  <c:v>Доходы от  сдачи в аренду имущества</c:v>
                </c:pt>
                <c:pt idx="8">
                  <c:v>Прочие доходы от использования имущества в т.ч. коммерческий и социальный найм жилья</c:v>
                </c:pt>
                <c:pt idx="9">
                  <c:v>Прочие неналоговые доходы</c:v>
                </c:pt>
                <c:pt idx="10">
                  <c:v>Безвозмездные поступления </c:v>
                </c:pt>
              </c:strCache>
            </c:strRef>
          </c:cat>
          <c:val>
            <c:numRef>
              <c:f>'структура доходов'!$B$1:$B$11</c:f>
              <c:numCache>
                <c:formatCode>General</c:formatCode>
                <c:ptCount val="11"/>
                <c:pt idx="0">
                  <c:v>896</c:v>
                </c:pt>
                <c:pt idx="1">
                  <c:v>598.70000000000005</c:v>
                </c:pt>
                <c:pt idx="2">
                  <c:v>63.1</c:v>
                </c:pt>
                <c:pt idx="3">
                  <c:v>56.7</c:v>
                </c:pt>
                <c:pt idx="4">
                  <c:v>142</c:v>
                </c:pt>
                <c:pt idx="5">
                  <c:v>10.9</c:v>
                </c:pt>
                <c:pt idx="6">
                  <c:v>715.6</c:v>
                </c:pt>
                <c:pt idx="7">
                  <c:v>110.8</c:v>
                </c:pt>
                <c:pt idx="8">
                  <c:v>509.9</c:v>
                </c:pt>
                <c:pt idx="9">
                  <c:v>0</c:v>
                </c:pt>
                <c:pt idx="10" formatCode="#,##0.00">
                  <c:v>53185.7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2584448818897764"/>
          <c:y val="2.7332199009851298E-2"/>
          <c:w val="0.36582217847769094"/>
          <c:h val="0.93083949576378944"/>
        </c:manualLayout>
      </c:layout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spPr>
            <a:solidFill>
              <a:srgbClr val="92D050"/>
            </a:solidFill>
            <a:ln>
              <a:solidFill>
                <a:srgbClr val="002060"/>
              </a:solidFill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18</a:t>
                    </a:r>
                    <a:r>
                      <a:rPr lang="ru-RU" baseline="0" dirty="0" smtClean="0"/>
                      <a:t> 775,4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75,5</a:t>
                    </a:r>
                    <a:endParaRPr lang="en-US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mtClean="0"/>
                      <a:t>20</a:t>
                    </a:r>
                    <a:r>
                      <a:rPr lang="ru-RU" baseline="0" smtClean="0"/>
                      <a:t> 264,5</a:t>
                    </a:r>
                    <a:endParaRPr lang="en-US"/>
                  </a:p>
                </c:rich>
              </c:tx>
              <c:showVal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/>
                      <a:t>4 </a:t>
                    </a:r>
                    <a:r>
                      <a:rPr lang="ru-RU" smtClean="0"/>
                      <a:t>179,3</a:t>
                    </a:r>
                    <a:endParaRPr lang="en-US" dirty="0"/>
                  </a:p>
                </c:rich>
              </c:tx>
              <c:showVal val="1"/>
            </c:dLbl>
            <c:spPr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/>
              <a:lstStyle/>
              <a:p>
                <a:pPr>
                  <a:defRPr sz="11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'структура доходов 201-2017'!$A$1:$A$8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 </c:v>
                </c:pt>
                <c:pt idx="4">
                  <c:v>Жилищно-коммунальное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доходов 201-2017'!$B$1:$B$8</c:f>
              <c:numCache>
                <c:formatCode>General</c:formatCode>
                <c:ptCount val="8"/>
                <c:pt idx="0" formatCode="#,##0.00">
                  <c:v>18317.5</c:v>
                </c:pt>
                <c:pt idx="1">
                  <c:v>165.2</c:v>
                </c:pt>
                <c:pt idx="2" formatCode="#,##0.00">
                  <c:v>2530.8000000000002</c:v>
                </c:pt>
                <c:pt idx="3" formatCode="#,##0.00">
                  <c:v>12008.3</c:v>
                </c:pt>
                <c:pt idx="4" formatCode="#,##0.00">
                  <c:v>19291.8</c:v>
                </c:pt>
                <c:pt idx="5">
                  <c:v>51.1</c:v>
                </c:pt>
                <c:pt idx="6" formatCode="#,##0.00">
                  <c:v>4273.2</c:v>
                </c:pt>
                <c:pt idx="7">
                  <c:v>30.2</c:v>
                </c:pt>
              </c:numCache>
            </c:numRef>
          </c:val>
        </c:ser>
        <c:shape val="cylinder"/>
        <c:axId val="104534016"/>
        <c:axId val="104535552"/>
        <c:axId val="0"/>
      </c:bar3DChart>
      <c:catAx>
        <c:axId val="10453401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4535552"/>
        <c:crosses val="autoZero"/>
        <c:auto val="1"/>
        <c:lblAlgn val="ctr"/>
        <c:lblOffset val="100"/>
      </c:catAx>
      <c:valAx>
        <c:axId val="104535552"/>
        <c:scaling>
          <c:orientation val="minMax"/>
        </c:scaling>
        <c:delete val="1"/>
        <c:axPos val="l"/>
        <c:numFmt formatCode="#,##0.00" sourceLinked="1"/>
        <c:tickLblPos val="none"/>
        <c:crossAx val="104534016"/>
        <c:crosses val="autoZero"/>
        <c:crossBetween val="between"/>
      </c:valAx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048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440115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28 декабря 2021 №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02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СОВЕТА ДЕПУТАТОВ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СЕЛЬСКОГО ПОСЕЛЕНИЯ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ТЕЛЬВИСОЧНЫЙ СЕЛЬСОВЕТ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ЗАПОЛЯРНОГО РАЙОНА 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НЕНЕЦКОГО АВТОНОМНОГО ОКРУГА                                       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  МЕСТНОМ БЮДЖЕТЕ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2022 ГОД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3861048"/>
            <a:ext cx="770485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Сельское поселение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Администрация Сельского поселения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43204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ДОХОДЫ МЕСТНОГО БЮДЖЕТА (тыс.руб.)</a:t>
            </a:r>
            <a:endParaRPr lang="ru-RU" sz="2000" dirty="0"/>
          </a:p>
        </p:txBody>
      </p:sp>
      <p:graphicFrame>
        <p:nvGraphicFramePr>
          <p:cNvPr id="6" name="Group 3474"/>
          <p:cNvGraphicFramePr>
            <a:graphicFrameLocks/>
          </p:cNvGraphicFramePr>
          <p:nvPr/>
        </p:nvGraphicFramePr>
        <p:xfrm>
          <a:off x="-1" y="1412790"/>
          <a:ext cx="9144001" cy="6121484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4716017"/>
                <a:gridCol w="1800200"/>
                <a:gridCol w="1440160"/>
                <a:gridCol w="1187624"/>
              </a:tblGrid>
              <a:tr h="66495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утверждено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2605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3 190,8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3 559,3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3 482,7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НДФЛ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874,6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852,7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896,0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0151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470,4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545,0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3028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358,5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земельных участков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 сдачи в аренду имущества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7100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доходы от использования имущества в т.ч. коммерческий и социальный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найм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жилья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605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53 273,7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76 598,3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53 185,7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12 511,0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13 014,0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19 254,0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7 591,7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14 558,5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393,2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21 327,0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41 418,1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48 597,5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56 464,5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80 157,6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58 015,1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СТРУКТУРА  ДОХОДОВ  МЕСТНОГО БЮДЖЕТА НА 2022 ГОД  </a:t>
            </a:r>
            <a:br>
              <a:rPr lang="ru-RU" sz="2000" dirty="0" smtClean="0"/>
            </a:br>
            <a:endParaRPr lang="ru-RU" sz="2000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1412776"/>
          <a:ext cx="914400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297345"/>
            <a:ext cx="770485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ДИНАМИКА СТРУКТУРЫ РАСХОДОВ МЕСТНОГО БЮДЖЕТА </a:t>
            </a:r>
            <a:br>
              <a:rPr lang="ru-RU" sz="2000" dirty="0" smtClean="0"/>
            </a:br>
            <a:r>
              <a:rPr lang="ru-RU" sz="2000" dirty="0" smtClean="0"/>
              <a:t>по подразделам </a:t>
            </a: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397000"/>
          <a:ext cx="9144000" cy="5343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7944"/>
                <a:gridCol w="1584176"/>
                <a:gridCol w="1584176"/>
                <a:gridCol w="1907704"/>
              </a:tblGrid>
              <a:tr h="122521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раздела, подраздела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исполнение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18 405,2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18 085,3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18 775,4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157,1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175,5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177,0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274,7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3 314,9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960,6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12 008,3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42 182,3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717,1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264,5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3 980,6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4 075,8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297345"/>
            <a:ext cx="770485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576064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 </a:t>
            </a:r>
            <a:r>
              <a:rPr lang="ru-RU" sz="2000" b="1" dirty="0" smtClean="0"/>
              <a:t>СТРУКТУРА РАСХОДОВ МЕСТНОГО БЮДЖЕТА  НА 2022 ГОД</a:t>
            </a:r>
            <a:endParaRPr lang="ru-RU" sz="2000" b="1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1556792"/>
          <a:ext cx="9036496" cy="5301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75656" y="332656"/>
            <a:ext cx="129614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476672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9" cy="5733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7744"/>
                <a:gridCol w="1065467"/>
                <a:gridCol w="1439378"/>
                <a:gridCol w="1610705"/>
                <a:gridCol w="1610705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3 666,6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2 982,6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2 982,6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3 161,8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136,4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136,4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10 530,5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886,7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361,5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12 654,5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выборов главы и представительных органов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3 640,7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2 596,2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2 227,7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2 296,9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700810"/>
          <a:ext cx="8964488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9953"/>
                <a:gridCol w="1522474"/>
                <a:gridCol w="1522474"/>
                <a:gridCol w="1479587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служащие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Специалисты, не относящиеся к муниципальной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Технический персонал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836712"/>
            <a:ext cx="914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СВЕДЕНИЯ О ЧИСЛЕННОСТИ МУНИЦИПАЛЬНЫХ  СЛУЖАЩИХ   И ДОЛЖНОСТЯХ, НЕ ОТНОСЯЩИХСЯ К МУНИЦИПАЛЬНОЙ СЛУЖБЕ </a:t>
            </a:r>
            <a:endParaRPr lang="ru-RU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036494" cy="5389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7562"/>
                <a:gridCol w="1052940"/>
                <a:gridCol w="1422456"/>
                <a:gridCol w="1591768"/>
                <a:gridCol w="1591768"/>
              </a:tblGrid>
              <a:tr h="11466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157,1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175,5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13748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пожарная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безопасность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157,5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пожарной безопасности (МБ)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231,0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227,1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213,1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810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2 317,7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5" y="1124743"/>
          <a:ext cx="8784975" cy="2660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0507"/>
                <a:gridCol w="1018618"/>
                <a:gridCol w="1376088"/>
                <a:gridCol w="1539881"/>
                <a:gridCol w="1539881"/>
              </a:tblGrid>
              <a:tr h="6602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893,3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1454,3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1 341,7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527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2 351,6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2 488,3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2 040,2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11 751,5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</a:p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61656"/>
            <a:ext cx="8856984" cy="309634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7744" y="26064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коммунальное хозяйство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" y="1052735"/>
          <a:ext cx="9143996" cy="3266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5929"/>
                <a:gridCol w="1188888"/>
                <a:gridCol w="1391113"/>
                <a:gridCol w="1659033"/>
                <a:gridCol w="1659033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17 100,6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17 100,6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10 226,7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25 734,9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6 675,1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6 674,3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206,3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3 801,1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9 166,7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535,9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2 273,7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13 646,3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20 774,7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189,4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-252536" y="3789040"/>
            <a:ext cx="9144000" cy="306896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115212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60648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Социальная политика.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8" cy="3501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7744"/>
                <a:gridCol w="1065467"/>
                <a:gridCol w="1439379"/>
                <a:gridCol w="1610704"/>
                <a:gridCol w="1610704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4 125,2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4 075,8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4 075,8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4509120"/>
            <a:ext cx="2736304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81128"/>
            <a:ext cx="2411760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048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41277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14127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83568" y="1196752"/>
            <a:ext cx="3384376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образование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сельсовет»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Ненецкого автономного округа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4716016" y="1700808"/>
            <a:ext cx="23042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067944" y="1988840"/>
            <a:ext cx="252028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411760" y="2636912"/>
            <a:ext cx="0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75656" y="4149080"/>
            <a:ext cx="2304256" cy="36933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населенных пункта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>
            <a:stCxn id="15" idx="2"/>
          </p:cNvCxnSpPr>
          <p:nvPr/>
        </p:nvCxnSpPr>
        <p:spPr>
          <a:xfrm flipH="1">
            <a:off x="971600" y="4518412"/>
            <a:ext cx="1656184" cy="638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" idx="2"/>
          </p:cNvCxnSpPr>
          <p:nvPr/>
        </p:nvCxnSpPr>
        <p:spPr>
          <a:xfrm flipH="1">
            <a:off x="2411760" y="4518412"/>
            <a:ext cx="216024" cy="9988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5" idx="2"/>
          </p:cNvCxnSpPr>
          <p:nvPr/>
        </p:nvCxnSpPr>
        <p:spPr>
          <a:xfrm>
            <a:off x="2627784" y="4518412"/>
            <a:ext cx="1296144" cy="5667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7504" y="5445224"/>
            <a:ext cx="1584176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с. </a:t>
            </a:r>
            <a:r>
              <a:rPr lang="ru-RU" dirty="0" err="1" smtClean="0"/>
              <a:t>Тельвиска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123728" y="5661248"/>
            <a:ext cx="1656184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err="1" smtClean="0"/>
              <a:t>д.Макарово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067944" y="5157192"/>
            <a:ext cx="1728192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д.Устье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7236296" y="1340768"/>
            <a:ext cx="1368152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257,05  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60232" y="2348880"/>
            <a:ext cx="2304256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822 человек без учета временно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3563888" y="2204864"/>
            <a:ext cx="2808312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444208" y="4149080"/>
            <a:ext cx="2520280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25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851 человек с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учетом временно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305800" cy="43204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МЕЖБЮДЖЕТНЫЕ ТРАНСФЕРТЫ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Муниципальному району « «ЗАПОЛЯРНЫЙ РАЙОН»  тыс.руб.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95088"/>
          <a:ext cx="91440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3928"/>
                <a:gridCol w="1224136"/>
                <a:gridCol w="1080120"/>
                <a:gridCol w="1584176"/>
                <a:gridCol w="1331640"/>
              </a:tblGrid>
              <a:tr h="6537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537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 для выполнения переданных полномочий контрольно-счетного органа поселения по осуществлению внешнего муниципального финансового контроля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115212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60648"/>
            <a:ext cx="673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– значимые проекты.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8" cy="5805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7744"/>
                <a:gridCol w="1065467"/>
                <a:gridCol w="1439379"/>
                <a:gridCol w="1610704"/>
                <a:gridCol w="1610704"/>
              </a:tblGrid>
              <a:tr h="142097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10010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мероприятий для детей и молодежи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09472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Изготовление, доставка и установка надгробных памятников участникам ВОВ и локальных войн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1909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Возмещение пенсионерам старше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70-ти лет капитального ремонта, находящегося в их собственности жилого помещения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7036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спортивных мероприятий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908720"/>
            <a:ext cx="83058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МУНИЦИПАЛЬНЫЕ ПРОГРАММЫ </a:t>
            </a:r>
            <a:br>
              <a:rPr lang="ru-RU" sz="2000" dirty="0" smtClean="0"/>
            </a:br>
            <a:r>
              <a:rPr lang="ru-RU" sz="2000" dirty="0" smtClean="0"/>
              <a:t>Сельского поселения  «ТЕЛЬВИСОЧНЫЙ СЕЛЬСОВЕТ» ЗР НАО</a:t>
            </a:r>
            <a:endParaRPr lang="ru-RU" sz="2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28800"/>
          <a:ext cx="9143999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2916"/>
                <a:gridCol w="1256410"/>
                <a:gridCol w="1256410"/>
                <a:gridCol w="1055936"/>
                <a:gridCol w="962327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 исполнение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«Молодежь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малого и среднего предпринимательства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"Снос домов, признанных в установленном порядке ветхими и/или аварийными и подлежащими сносу или реконструкции, на территории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5 837,0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5 836,6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«Развитие и поддержка  муниципального жилищного фонда 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годы».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43608" y="0"/>
            <a:ext cx="810039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ЗАПОЛЯРНОГО РАЙОНА НЕНЕЦКОГО АВТОНОМНОГО ОКРУГА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204864"/>
            <a:ext cx="8712968" cy="2862322"/>
          </a:xfrm>
          <a:prstGeom prst="rect">
            <a:avLst/>
          </a:prstGeom>
          <a:ln>
            <a:solidFill>
              <a:srgbClr val="7030A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Публичные слушания по обсуждению проекта местного бюджета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2022 год состоялись  03 декабря 2021 года 12:00 час  в здании Администрации Сельского поселения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сельсовет»  Заполярного района  Ненецкого автономного округа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 «О местном бюджете на 2022 год»  размещено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официальном сайте Администрации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- Бюджет для граждан –  Бюджет для граждан – Проект решения «О местном бюджете на 2022 год» (презентация)</a:t>
            </a:r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1" y="1484784"/>
            <a:ext cx="8568952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УЧАСТИЕ ГРАЖДАН В ОБСУЖДЕНИИ ПРОЕКТА МЕСТНОГО БЮДЖЕТА НА 2022  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86409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экономическое  развитие сельского поселения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052734"/>
          <a:ext cx="9144000" cy="581478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3728"/>
                <a:gridCol w="720080"/>
                <a:gridCol w="936104"/>
                <a:gridCol w="864096"/>
                <a:gridCol w="1008112"/>
                <a:gridCol w="1080120"/>
                <a:gridCol w="1080120"/>
                <a:gridCol w="1331640"/>
              </a:tblGrid>
              <a:tr h="85471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 оценка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601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Население зарегистрированное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835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Инфраструктура: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815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Электрические сети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062,07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14062,07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Электростанции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1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Трансформаторные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подстанции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Протяженность ВЛ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Котельные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Теплотрассы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1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Газораспределительная сеть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124746"/>
          <a:ext cx="9144000" cy="599844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3728"/>
                <a:gridCol w="720080"/>
                <a:gridCol w="1080120"/>
                <a:gridCol w="864096"/>
                <a:gridCol w="936104"/>
                <a:gridCol w="1152128"/>
                <a:gridCol w="1152128"/>
                <a:gridCol w="1115616"/>
              </a:tblGrid>
              <a:tr h="78300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619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Многоквартирные дома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кв.м.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14765,2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14812,5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14812,5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13395,2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12656,9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14056,9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8300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Индивидуальные жилые дома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кв.м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10839,4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11904,6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12793,1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12746,7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12949,5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13149,5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553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Пожарные водоемы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0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Земельные участки,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находящиеся в собственности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0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Водоснабжение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(колодцы с питьевой водой)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553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Дороги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9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Финансирование по благоустройству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226,6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818,6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889,7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1 586,6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1 966,2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2 035,1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9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Памятники культуры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(Крест обетный0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7"/>
          <p:cNvSpPr txBox="1">
            <a:spLocks/>
          </p:cNvSpPr>
          <p:nvPr/>
        </p:nvSpPr>
        <p:spPr>
          <a:xfrm>
            <a:off x="457200" y="764704"/>
            <a:ext cx="8305800" cy="288032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7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93610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экономическое  развитие сельского поселения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196752"/>
          <a:ext cx="9144000" cy="567671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3728"/>
                <a:gridCol w="864096"/>
                <a:gridCol w="864096"/>
                <a:gridCol w="936104"/>
                <a:gridCol w="1080120"/>
                <a:gridCol w="1008112"/>
                <a:gridCol w="1080120"/>
                <a:gridCol w="1187624"/>
              </a:tblGrid>
              <a:tr h="85881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 оценка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утверждено</a:t>
                      </a:r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11574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Бюджет МО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дефицит/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62494,0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50358,2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12135,8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56464,5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69281,9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-12817,4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79236,4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79057,3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-183,4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004,8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004,8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450,3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450,3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509,5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509,5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435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Малые и средние предприятия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328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 детей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дошкольных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учр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начального обр.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среднего обр.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</a:p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161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Многодетные семьи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13/18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13/18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13/18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8605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 (служащие)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435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93610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экономическое  развитие сельского поселения</a:t>
            </a:r>
            <a:endParaRPr lang="ru-RU" sz="2800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79208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2022 год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55576" y="2571222"/>
            <a:ext cx="727280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/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снижение недоимки, (изменение к уровню предшествующего года)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исполнение бюджетных назначений по налоговым и неналоговым доходам на соответствующий финансовый год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отсутствие неэффективных налоговых льгот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-увеличение налоговой базы по земельному налогу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налоговой базы по местным налогам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Необходимо продолжить работу по выявлению обособленных организаций, осуществляющих деятельность на территории Сельского поселения и зарегистрированных за его пределами и принятию мер по постановке их на  налоговый учет.</a:t>
            </a:r>
          </a:p>
          <a:p>
            <a:endParaRPr lang="ru-RU" sz="1600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64807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Основные направления бюджетной политики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2022 год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1452836"/>
            <a:ext cx="9144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/>
              <a:t>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планирование и осуществление бюджетных расходов с учетом возможностей доходной базы местного бюджета без привлечения заемных средств;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-планирование бюджетных ассигнований исходя из необходимости безусловного исполнения действующих расходных обязательств и сокращения неэффективных бюджетных расходов;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-привлечение средств вышестоящих бюджетов на решение вопросов местного значения в целях сокращения нагрузки на местный бюджет;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-сравнительной оценки эффективности реализации муниципальных программ;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-финансирование приоритетных направлений бюджетных расходов;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-недопущение кредиторской задолженности по заработной плате, социальным выплатам в рамках исполнения публичных обязательств;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Повышение эффективности бюджетных расходов должно осуществляться путем: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-оптимизация структуры штатной численности;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-повышения эффективности использования имущества, находящегося в оперативном управлении муниципальных предприятий;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-оптимизация муниципальных закупок;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-повышения прозрачности бюджета и бюджетного процесса. Необходимо систематическое размещение на официальном сайте Администрации Сельского поселения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сельсовет» ЗР НАО открытых данных, включая «Бюджет для граждан». Это даст возможность в открытой форме информировать население о направлениях расходования бюджетных средств, об эффективности расходов и целевом использовании.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планирование бюджетных ассигнований исходя из необходимости безусловного исполнения действующих расходных обязательств муниципального образования;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сравнительная оценка эффективности новых расходных обязательств с учетом сроков и механизмов их реализации;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повышение прозрачности бюджета муниципального образования;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формирование программ исходя из четко определенных долгосрочных целей социально – экономического развития муниципального образования;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определение объема принимаемых обязательств по программам с учетом финансовых возможностей местного бюджета;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обеспечение результативности и эффективности использования бюджетных средств, при осуществлении бюджетных расходов в рамках программ;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повышения эффективности использования имущества; 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размещение на официальном сайте открытых данных, включая «Бюджет для граждан».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6480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ОСНОВНЫЕ ХАРАКТЕРИСТИКИ МЕСТНОГО БЮДЖЕТА</a:t>
            </a:r>
            <a:endParaRPr lang="ru-RU" sz="2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4" y="1844825"/>
          <a:ext cx="8928992" cy="4849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0718"/>
                <a:gridCol w="1687556"/>
                <a:gridCol w="1757870"/>
                <a:gridCol w="1862848"/>
              </a:tblGrid>
              <a:tr h="119232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проект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8462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62 494,0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82 176,5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58 015,1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598623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4 845,1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3 658,0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3 527,5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598623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57 648,9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78 518,5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54 487,6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59862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50 358,2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82 359,8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58 015,1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538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/ Дефицит (+,-)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12 135,8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- 183,3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538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Верхний предел муниципального долга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432048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Сведения об объемах муниципального долга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-1" y="1484783"/>
          <a:ext cx="9144002" cy="4559347"/>
        </p:xfrm>
        <a:graphic>
          <a:graphicData uri="http://schemas.openxmlformats.org/drawingml/2006/table">
            <a:tbl>
              <a:tblPr/>
              <a:tblGrid>
                <a:gridCol w="2055028"/>
                <a:gridCol w="885244"/>
                <a:gridCol w="1039810"/>
                <a:gridCol w="1039810"/>
                <a:gridCol w="1152222"/>
                <a:gridCol w="969552"/>
                <a:gridCol w="959014"/>
                <a:gridCol w="1043322"/>
              </a:tblGrid>
              <a:tr h="8640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Долговые обязательства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Планируется к привлечению за  2022 год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Планируется к погашению  за  2022 год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обслуживание долга  в 2022 году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256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1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Кредиты коммерческих банков и иных кредитных организаций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2569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кредиты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513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Муниципальные ценные бумаги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2569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Муниципальные гарантии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940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2937</TotalTime>
  <Words>2079</Words>
  <Application>Microsoft Office PowerPoint</Application>
  <PresentationFormat>Экран (4:3)</PresentationFormat>
  <Paragraphs>835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Слайд 1</vt:lpstr>
      <vt:lpstr>Слайд 2</vt:lpstr>
      <vt:lpstr>Социально экономическое  развитие сельского поселения</vt:lpstr>
      <vt:lpstr>Социально экономическое  развитие сельского поселения</vt:lpstr>
      <vt:lpstr>Социально экономическое  развитие сельского поселения</vt:lpstr>
      <vt:lpstr>Основные направления налоговой политики  на 2022 год</vt:lpstr>
      <vt:lpstr>Основные направления бюджетной политики  на 2022 год</vt:lpstr>
      <vt:lpstr>ОСНОВНЫЕ ХАРАКТЕРИСТИКИ МЕСТНОГО БЮДЖЕТА</vt:lpstr>
      <vt:lpstr>Сведения об объемах муниципального долга</vt:lpstr>
      <vt:lpstr>ДОХОДЫ МЕСТНОГО БЮДЖЕТА (тыс.руб.)</vt:lpstr>
      <vt:lpstr>СТРУКТУРА  ДОХОДОВ  МЕСТНОГО БЮДЖЕТА НА 2022 ГОД   </vt:lpstr>
      <vt:lpstr>ДИНАМИКА СТРУКТУРЫ РАСХОДОВ МЕСТНОГО БЮДЖЕТА  по подразделам </vt:lpstr>
      <vt:lpstr> СТРУКТУРА РАСХОДОВ МЕСТНОГО БЮДЖЕТА  НА 2022 ГОД</vt:lpstr>
      <vt:lpstr>Слайд 14</vt:lpstr>
      <vt:lpstr>Слайд 15</vt:lpstr>
      <vt:lpstr>Слайд 16</vt:lpstr>
      <vt:lpstr>Слайд 17</vt:lpstr>
      <vt:lpstr>Слайд 18</vt:lpstr>
      <vt:lpstr>Слайд 19</vt:lpstr>
      <vt:lpstr>МЕЖБЮДЖЕТНЫЕ ТРАНСФЕРТЫ   Муниципальному району « «ЗАПОЛЯРНЫЙ РАЙОН»  тыс.руб.</vt:lpstr>
      <vt:lpstr>Слайд 21</vt:lpstr>
      <vt:lpstr>МУНИЦИПАЛЬНЫЕ ПРОГРАММЫ  Сельского поселения  «ТЕЛЬВИСОЧНЫЙ СЕЛЬСОВЕТ» ЗР НАО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462</cp:revision>
  <dcterms:created xsi:type="dcterms:W3CDTF">2016-06-20T09:05:39Z</dcterms:created>
  <dcterms:modified xsi:type="dcterms:W3CDTF">2021-12-28T12:18:08Z</dcterms:modified>
</cp:coreProperties>
</file>