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sldIdLst>
    <p:sldId id="256" r:id="rId2"/>
    <p:sldId id="282" r:id="rId3"/>
    <p:sldId id="286" r:id="rId4"/>
    <p:sldId id="309" r:id="rId5"/>
    <p:sldId id="311" r:id="rId6"/>
    <p:sldId id="310" r:id="rId7"/>
    <p:sldId id="287" r:id="rId8"/>
    <p:sldId id="283" r:id="rId9"/>
    <p:sldId id="297" r:id="rId10"/>
    <p:sldId id="272" r:id="rId11"/>
    <p:sldId id="273" r:id="rId12"/>
    <p:sldId id="274" r:id="rId13"/>
    <p:sldId id="275" r:id="rId14"/>
    <p:sldId id="276" r:id="rId15"/>
    <p:sldId id="298" r:id="rId16"/>
    <p:sldId id="299" r:id="rId17"/>
    <p:sldId id="308" r:id="rId18"/>
    <p:sldId id="305" r:id="rId19"/>
    <p:sldId id="304" r:id="rId20"/>
    <p:sldId id="303" r:id="rId21"/>
    <p:sldId id="278" r:id="rId22"/>
    <p:sldId id="307" r:id="rId23"/>
    <p:sldId id="306" r:id="rId24"/>
    <p:sldId id="293" r:id="rId25"/>
    <p:sldId id="270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</p:clrMru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38" autoAdjust="0"/>
    <p:restoredTop sz="94660"/>
  </p:normalViewPr>
  <p:slideViewPr>
    <p:cSldViewPr>
      <p:cViewPr>
        <p:scale>
          <a:sx n="90" d="100"/>
          <a:sy n="90" d="100"/>
        </p:scale>
        <p:origin x="-2178" y="-4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55;&#1086;&#1083;&#1100;&#1079;&#1086;&#1074;&#1072;&#1090;&#1077;&#1083;&#1100;\Desktop\&#1076;&#1080;&#1072;&#1075;&#1088;&#1072;&#1084;&#1084;&#1072;&#1074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AngAx val="1"/>
    </c:view3D>
    <c:plotArea>
      <c:layout/>
      <c:bar3DChart>
        <c:barDir val="col"/>
        <c:grouping val="stacked"/>
        <c:ser>
          <c:idx val="0"/>
          <c:order val="0"/>
          <c:tx>
            <c:strRef>
              <c:f>Лист1!$A$2</c:f>
              <c:strCache>
                <c:ptCount val="1"/>
                <c:pt idx="0">
                  <c:v>безвозмездные поступления</c:v>
                </c:pt>
              </c:strCache>
            </c:strRef>
          </c:tx>
          <c:dLbls>
            <c:dLbl>
              <c:idx val="0"/>
              <c:layout>
                <c:manualLayout>
                  <c:x val="0.11374674733959815"/>
                  <c:y val="4.9681490788973373E-3"/>
                </c:manualLayout>
              </c:layout>
              <c:spPr>
                <a:solidFill>
                  <a:schemeClr val="accent1">
                    <a:lumMod val="40000"/>
                    <a:lumOff val="60000"/>
                  </a:schemeClr>
                </a:solidFill>
                <a:ln>
                  <a:solidFill>
                    <a:schemeClr val="tx1"/>
                  </a:solidFill>
                </a:ln>
              </c:spPr>
              <c:txPr>
                <a:bodyPr/>
                <a:lstStyle/>
                <a:p>
                  <a:pPr>
                    <a:defRPr sz="1600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Val val="1"/>
            </c:dLbl>
            <c:dLbl>
              <c:idx val="1"/>
              <c:layout>
                <c:manualLayout>
                  <c:x val="0.11518657958440319"/>
                  <c:y val="2.4840745394486686E-3"/>
                </c:manualLayout>
              </c:layout>
              <c:spPr>
                <a:solidFill>
                  <a:schemeClr val="accent1">
                    <a:lumMod val="40000"/>
                    <a:lumOff val="60000"/>
                  </a:schemeClr>
                </a:solidFill>
                <a:ln>
                  <a:solidFill>
                    <a:schemeClr val="tx1"/>
                  </a:solidFill>
                </a:ln>
              </c:spPr>
              <c:txPr>
                <a:bodyPr/>
                <a:lstStyle/>
                <a:p>
                  <a:pPr>
                    <a:defRPr sz="1600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Val val="1"/>
            </c:dLbl>
            <c:dLbl>
              <c:idx val="2"/>
              <c:layout>
                <c:manualLayout>
                  <c:x val="0.10798741836037799"/>
                  <c:y val="4.9681490788973373E-3"/>
                </c:manualLayout>
              </c:layout>
              <c:spPr>
                <a:solidFill>
                  <a:schemeClr val="accent1">
                    <a:lumMod val="40000"/>
                    <a:lumOff val="60000"/>
                  </a:schemeClr>
                </a:solidFill>
                <a:ln>
                  <a:solidFill>
                    <a:schemeClr val="tx1"/>
                  </a:solidFill>
                </a:ln>
              </c:spPr>
              <c:txPr>
                <a:bodyPr/>
                <a:lstStyle/>
                <a:p>
                  <a:pPr>
                    <a:defRPr sz="1600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Val val="1"/>
            </c:dLbl>
            <c:showVal val="1"/>
          </c:dLbls>
          <c:cat>
            <c:numRef>
              <c:f>Лист1!$B$1:$D$1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Лист1!$B$2:$D$2</c:f>
              <c:numCache>
                <c:formatCode>General</c:formatCode>
                <c:ptCount val="3"/>
                <c:pt idx="0">
                  <c:v>57648.9</c:v>
                </c:pt>
                <c:pt idx="1">
                  <c:v>72844.5</c:v>
                </c:pt>
                <c:pt idx="2">
                  <c:v>76598.3</c:v>
                </c:pt>
              </c:numCache>
            </c:numRef>
          </c:val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налоговые доходы</c:v>
                </c:pt>
              </c:strCache>
            </c:strRef>
          </c:tx>
          <c:spPr>
            <a:solidFill>
              <a:srgbClr val="FF0000"/>
            </a:solidFill>
          </c:spPr>
          <c:dLbls>
            <c:dLbl>
              <c:idx val="0"/>
              <c:layout>
                <c:manualLayout>
                  <c:x val="0.10654758611557295"/>
                  <c:y val="4.5540840464883718E-17"/>
                </c:manualLayout>
              </c:layout>
              <c:spPr>
                <a:solidFill>
                  <a:srgbClr val="FF6600"/>
                </a:solidFill>
                <a:ln>
                  <a:solidFill>
                    <a:schemeClr val="tx1"/>
                  </a:solidFill>
                </a:ln>
              </c:spPr>
              <c:txPr>
                <a:bodyPr/>
                <a:lstStyle/>
                <a:p>
                  <a:pPr>
                    <a:defRPr sz="1600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Val val="1"/>
            </c:dLbl>
            <c:dLbl>
              <c:idx val="1"/>
              <c:layout>
                <c:manualLayout>
                  <c:x val="0.11086708284998807"/>
                  <c:y val="4.9681490788973373E-3"/>
                </c:manualLayout>
              </c:layout>
              <c:spPr>
                <a:solidFill>
                  <a:srgbClr val="FF6600"/>
                </a:solidFill>
                <a:ln>
                  <a:solidFill>
                    <a:schemeClr val="tx1"/>
                  </a:solidFill>
                </a:ln>
              </c:spPr>
              <c:txPr>
                <a:bodyPr/>
                <a:lstStyle/>
                <a:p>
                  <a:pPr>
                    <a:defRPr sz="1600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Val val="1"/>
            </c:dLbl>
            <c:dLbl>
              <c:idx val="2"/>
              <c:layout>
                <c:manualLayout>
                  <c:x val="0.11086708284998807"/>
                  <c:y val="-2.4840745394486457E-3"/>
                </c:manualLayout>
              </c:layout>
              <c:spPr>
                <a:solidFill>
                  <a:srgbClr val="FF6600"/>
                </a:solidFill>
                <a:ln>
                  <a:solidFill>
                    <a:schemeClr val="tx1"/>
                  </a:solidFill>
                </a:ln>
              </c:spPr>
              <c:txPr>
                <a:bodyPr/>
                <a:lstStyle/>
                <a:p>
                  <a:pPr>
                    <a:defRPr sz="1600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Val val="1"/>
            </c:dLbl>
            <c:spPr>
              <a:solidFill>
                <a:srgbClr val="FF6600"/>
              </a:solidFill>
              <a:ln>
                <a:solidFill>
                  <a:schemeClr val="tx1"/>
                </a:solidFill>
              </a:ln>
            </c:spPr>
            <c:showVal val="1"/>
          </c:dLbls>
          <c:cat>
            <c:numRef>
              <c:f>Лист1!$B$1:$D$1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Лист1!$B$3:$D$3</c:f>
              <c:numCache>
                <c:formatCode>General</c:formatCode>
                <c:ptCount val="3"/>
                <c:pt idx="0">
                  <c:v>2118.1999999999998</c:v>
                </c:pt>
                <c:pt idx="1">
                  <c:v>2042.2</c:v>
                </c:pt>
                <c:pt idx="2">
                  <c:v>1860.4</c:v>
                </c:pt>
              </c:numCache>
            </c:numRef>
          </c:val>
        </c:ser>
        <c:ser>
          <c:idx val="2"/>
          <c:order val="2"/>
          <c:tx>
            <c:strRef>
              <c:f>Лист1!$A$4</c:f>
              <c:strCache>
                <c:ptCount val="1"/>
                <c:pt idx="0">
                  <c:v>неналоговые доходы</c:v>
                </c:pt>
              </c:strCache>
            </c:strRef>
          </c:tx>
          <c:spPr>
            <a:solidFill>
              <a:srgbClr val="FFFF00"/>
            </a:solidFill>
          </c:spPr>
          <c:dLbls>
            <c:dLbl>
              <c:idx val="0"/>
              <c:layout>
                <c:manualLayout>
                  <c:x val="2.0157651427270558E-2"/>
                  <c:y val="-0.13165595059077942"/>
                </c:manualLayout>
              </c:layout>
              <c:spPr>
                <a:solidFill>
                  <a:srgbClr val="FFFF00"/>
                </a:solidFill>
                <a:ln>
                  <a:solidFill>
                    <a:schemeClr val="tx1"/>
                  </a:solidFill>
                </a:ln>
              </c:spPr>
              <c:txPr>
                <a:bodyPr/>
                <a:lstStyle/>
                <a:p>
                  <a:pPr>
                    <a:defRPr sz="1600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Val val="1"/>
            </c:dLbl>
            <c:dLbl>
              <c:idx val="1"/>
              <c:layout>
                <c:manualLayout>
                  <c:x val="4.3194967344151198E-3"/>
                  <c:y val="-0.12171965243298476"/>
                </c:manualLayout>
              </c:layout>
              <c:spPr>
                <a:solidFill>
                  <a:srgbClr val="FFFF00"/>
                </a:solidFill>
                <a:ln>
                  <a:solidFill>
                    <a:schemeClr val="tx1"/>
                  </a:solidFill>
                </a:ln>
              </c:spPr>
              <c:txPr>
                <a:bodyPr/>
                <a:lstStyle/>
                <a:p>
                  <a:pPr>
                    <a:defRPr sz="1600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Val val="1"/>
            </c:dLbl>
            <c:dLbl>
              <c:idx val="2"/>
              <c:layout>
                <c:manualLayout>
                  <c:x val="1.2958490203245359E-2"/>
                  <c:y val="-0.1018470561173954"/>
                </c:manualLayout>
              </c:layout>
              <c:spPr>
                <a:solidFill>
                  <a:srgbClr val="FFFF00"/>
                </a:solidFill>
                <a:ln>
                  <a:solidFill>
                    <a:schemeClr val="tx1"/>
                  </a:solidFill>
                </a:ln>
              </c:spPr>
              <c:txPr>
                <a:bodyPr/>
                <a:lstStyle/>
                <a:p>
                  <a:pPr>
                    <a:defRPr sz="1400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Val val="1"/>
            </c:dLbl>
            <c:spPr>
              <a:ln>
                <a:solidFill>
                  <a:schemeClr val="tx1"/>
                </a:solidFill>
              </a:ln>
            </c:spPr>
            <c:showVal val="1"/>
          </c:dLbls>
          <c:cat>
            <c:numRef>
              <c:f>Лист1!$B$1:$D$1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Лист1!$B$4:$D$4</c:f>
              <c:numCache>
                <c:formatCode>General</c:formatCode>
                <c:ptCount val="3"/>
                <c:pt idx="0">
                  <c:v>2726.9</c:v>
                </c:pt>
                <c:pt idx="1">
                  <c:v>1060.5999999999999</c:v>
                </c:pt>
                <c:pt idx="2">
                  <c:v>1698.9</c:v>
                </c:pt>
              </c:numCache>
            </c:numRef>
          </c:val>
        </c:ser>
        <c:shape val="box"/>
        <c:axId val="82097280"/>
        <c:axId val="82099200"/>
        <c:axId val="0"/>
      </c:bar3DChart>
      <c:catAx>
        <c:axId val="82097280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6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82099200"/>
        <c:crosses val="autoZero"/>
        <c:auto val="1"/>
        <c:lblAlgn val="ctr"/>
        <c:lblOffset val="100"/>
      </c:catAx>
      <c:valAx>
        <c:axId val="82099200"/>
        <c:scaling>
          <c:orientation val="minMax"/>
        </c:scaling>
        <c:delete val="1"/>
        <c:axPos val="l"/>
        <c:numFmt formatCode="General" sourceLinked="1"/>
        <c:tickLblPos val="none"/>
        <c:crossAx val="8209728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7684008293433717"/>
          <c:y val="0.22644275831636859"/>
          <c:w val="0.3141919162602636"/>
          <c:h val="0.40800611356171695"/>
        </c:manualLayout>
      </c:layout>
      <c:txPr>
        <a:bodyPr/>
        <a:lstStyle/>
        <a:p>
          <a:pPr>
            <a:defRPr sz="14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</c:chart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21.03.2022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259632" y="405067"/>
            <a:ext cx="712879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АДМИНИСТРАЦИЯ МУНИЦИПАЛЬНОГО ОБРАЗОВАНИЯ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«ТЕЛЬВИСОЧНЫЙ СЕЛЬСОВЕТ» НЕНЕЦКОГО АВТОНОМНОГО ОКРУГА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1594003"/>
            <a:ext cx="9144000" cy="2369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БЮДЖЕТ</a:t>
            </a:r>
            <a:r>
              <a:rPr kumimoji="0" lang="ru-RU" sz="28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ДЛЯ ГРАЖДАН</a:t>
            </a:r>
            <a:endParaRPr lang="ru-RU" sz="28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РЕШЕНИЕ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 29 декабря 2020 № </a:t>
            </a:r>
            <a:r>
              <a:rPr lang="ru-RU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 (в ред. на 17.12.2021)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СОВЕТА ДЕПУТАТОВ </a:t>
            </a:r>
            <a:r>
              <a:rPr kumimoji="0" lang="ru-RU" sz="2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МУНИЦИПАЛЬНОГО ОБРАЗОВАНИЯ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ТЕЛЬВИСОЧНЫЙ СЕЛЬСОВЕТ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НЕНЕЦКОГО АВТОНОМНОГО ОКРУГА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  МЕСТНОМ БЮДЖЕТЕ </a:t>
            </a:r>
            <a:r>
              <a:rPr lang="ru-RU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 2021 ГОД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86000" y="3861048"/>
            <a:ext cx="6678488" cy="2086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90000"/>
              </a:lnSpc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МО «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Тельвисочный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сельсовет» НАО</a:t>
            </a:r>
          </a:p>
          <a:p>
            <a:pPr algn="r">
              <a:lnSpc>
                <a:spcPct val="90000"/>
              </a:lnSpc>
            </a:pP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lnSpc>
                <a:spcPct val="90000"/>
              </a:lnSpc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Контактная информация:</a:t>
            </a:r>
          </a:p>
          <a:p>
            <a:pPr algn="r">
              <a:lnSpc>
                <a:spcPct val="90000"/>
              </a:lnSpc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Администрация МО «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Тельвисочный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сельсовет» НАО</a:t>
            </a:r>
          </a:p>
          <a:p>
            <a:pPr algn="r">
              <a:lnSpc>
                <a:spcPct val="90000"/>
              </a:lnSpc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166710, НАО, с.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Тельвиска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, ул. Центральная, д. 19</a:t>
            </a:r>
          </a:p>
          <a:p>
            <a:pPr algn="r">
              <a:lnSpc>
                <a:spcPct val="90000"/>
              </a:lnSpc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Тел. 8-818-53-39-202, 227, 140</a:t>
            </a:r>
          </a:p>
          <a:p>
            <a:pPr algn="r">
              <a:lnSpc>
                <a:spcPct val="90000"/>
              </a:lnSpc>
            </a:pP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E-mail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telwiska@mail.ru</a:t>
            </a:r>
          </a:p>
          <a:p>
            <a:pPr algn="r">
              <a:lnSpc>
                <a:spcPct val="90000"/>
              </a:lnSpc>
            </a:pP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telviskab@yandex.ru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259632" y="405067"/>
            <a:ext cx="712879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АДМИНИСТРАЦИЯ МУНИЦИПАЛЬНОГО ОБРАЗОВАНИЯ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«ТЕЛЬВИСОЧНЫЙ СЕЛЬСОВЕТ» НЕНЕЦКОГО АВТОНОМНОГО ОКРУГА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980728"/>
            <a:ext cx="8305800" cy="43204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dirty="0" smtClean="0"/>
              <a:t>СТРУКТУРА ДОХОДОВ МЕСТНОГО БЮДЖЕТА, тыс.руб.</a:t>
            </a:r>
            <a:endParaRPr lang="ru-RU" sz="2800" dirty="0"/>
          </a:p>
        </p:txBody>
      </p:sp>
      <p:graphicFrame>
        <p:nvGraphicFramePr>
          <p:cNvPr id="6" name="Диаграмма 5"/>
          <p:cNvGraphicFramePr/>
          <p:nvPr/>
        </p:nvGraphicFramePr>
        <p:xfrm>
          <a:off x="323528" y="1412776"/>
          <a:ext cx="8820472" cy="51125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259632" y="405067"/>
            <a:ext cx="712879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АДМИНИСТРАЦИЯ МУНИЦИПАЛЬНОГО ОБРАЗОВАНИЯ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«ТЕЛЬВИСОЧНЫЙ СЕЛЬСОВЕТ» НЕНЕЦКОГО АВТОНОМНОГО ОКРУГА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908720"/>
            <a:ext cx="8305800" cy="50405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dirty="0" smtClean="0"/>
              <a:t>СТРУКТУРА НАЛОГОВЫХ ПЛАТЕЖЕЙ В МЕСТНЫЙ БЮДЖЕТ</a:t>
            </a:r>
            <a:endParaRPr lang="ru-RU" sz="2800" dirty="0"/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0" y="1484783"/>
          <a:ext cx="8964487" cy="5212370"/>
        </p:xfrm>
        <a:graphic>
          <a:graphicData uri="http://schemas.openxmlformats.org/drawingml/2006/table">
            <a:tbl>
              <a:tblPr/>
              <a:tblGrid>
                <a:gridCol w="3707313"/>
                <a:gridCol w="1473506"/>
                <a:gridCol w="1809580"/>
                <a:gridCol w="1974088"/>
              </a:tblGrid>
              <a:tr h="46866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Налоговые доходы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2019 </a:t>
                      </a:r>
                    </a:p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2020 </a:t>
                      </a:r>
                    </a:p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Уточненный план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</a:p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Уточненный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</a:tr>
              <a:tr h="468662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Налог на доходы физических лиц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853,3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872,9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852,7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</a:tr>
              <a:tr h="1171656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Акцизы по подакцизным товарам (продукции), производимым на территории Российской Федерации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501,3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472,9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545,0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</a:tr>
              <a:tr h="937325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Налог, взимаемый в связи с применением упрощенной системы налогообложения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77,4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34,5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54,8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</a:tr>
              <a:tr h="702993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Единый сельскохозяйственный налог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37,9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</a:tr>
              <a:tr h="468662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Налог на имущество физических лиц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43,4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33,2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44,5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</a:tr>
              <a:tr h="248977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Земельный налог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593,7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612,2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358,5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</a:tr>
              <a:tr h="468662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Государственная пошлина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11,2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16,5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4,9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</a:tr>
              <a:tr h="24897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ИТОГО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2 118,2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2 042,2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1 860,4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259632" y="405067"/>
            <a:ext cx="712879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АДМИНИСТРАЦИЯ МУНИЦИПАЛЬНОГО ОБРАЗОВАНИЯ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«ТЕЛЬВИСОЧНЫЙ СЕЛЬСОВЕТ» НЕНЕЦКОГО АВТОНОМНОГО ОКРУГА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908720"/>
            <a:ext cx="8305800" cy="50405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dirty="0" smtClean="0"/>
              <a:t>СТРУКТУРА НЕНАЛОГОВЫХ ПЛАТЕЖЕЙ В МЕСТНЫЙ БЮДЖЕТ</a:t>
            </a:r>
            <a:endParaRPr lang="ru-RU" sz="2800" dirty="0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-1" y="1412777"/>
          <a:ext cx="9144000" cy="5300096"/>
        </p:xfrm>
        <a:graphic>
          <a:graphicData uri="http://schemas.openxmlformats.org/drawingml/2006/table">
            <a:tbl>
              <a:tblPr/>
              <a:tblGrid>
                <a:gridCol w="3781551"/>
                <a:gridCol w="1704850"/>
                <a:gridCol w="2161308"/>
                <a:gridCol w="1496291"/>
              </a:tblGrid>
              <a:tr h="56427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показателя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2019 факт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2020 </a:t>
                      </a:r>
                      <a:endParaRPr lang="ru-RU" sz="1400" b="0" i="0" u="none" strike="noStrike" dirty="0" smtClean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уточненный 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план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2021 </a:t>
                      </a:r>
                      <a:endParaRPr lang="ru-RU" sz="1400" b="0" i="0" u="none" strike="noStrike" dirty="0" smtClean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уточненный план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</a:tr>
              <a:tr h="80387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Доходы от использования имущества, находящегося в государственной и муниципальной собственности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2509,7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919,5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758,8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</a:tr>
              <a:tr h="62898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Доходы, поступающие в порядке возмещения расходов, понесенных в связи с эксплуатацией имущества сельских поселений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141,1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249,7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</a:tr>
              <a:tr h="57606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Штрафы, неустойки, пени, уплаченные в случае просрочки исполнения поставщиком (подрядчиком, исполнителем) обязательств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690,4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</a:tr>
              <a:tr h="57606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Прочие неналоговые доходы бюджетов поселений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101,2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</a:tr>
              <a:tr h="86791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ИТОГО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2726,9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1060,6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1 698,9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259632" y="405067"/>
            <a:ext cx="712879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АДМИНИСТРАЦИЯ МУНИЦИПАЛЬНОГО ОБРАЗОВАНИЯ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«ТЕЛЬВИСОЧНЫЙ СЕЛЬСОВЕТ» НЕНЕЦКОГО АВТОНОМНОГО ОКРУГА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980728"/>
            <a:ext cx="8305800" cy="43204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dirty="0" smtClean="0"/>
              <a:t>СТРУКТУРА БЕЗВОЗМЕЗДНЫХ ПОСТУПЛЕНИЙ В МЕСТНЫЙ БЮДЖЕТ (тыс.руб.)</a:t>
            </a:r>
            <a:endParaRPr lang="ru-RU" sz="2000" dirty="0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179513" y="1556791"/>
          <a:ext cx="8712967" cy="5293769"/>
        </p:xfrm>
        <a:graphic>
          <a:graphicData uri="http://schemas.openxmlformats.org/drawingml/2006/table">
            <a:tbl>
              <a:tblPr/>
              <a:tblGrid>
                <a:gridCol w="4059283"/>
                <a:gridCol w="1329765"/>
                <a:gridCol w="1469741"/>
                <a:gridCol w="1854178"/>
              </a:tblGrid>
              <a:tr h="67412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показателя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2019 </a:t>
                      </a:r>
                      <a:endParaRPr lang="ru-RU" sz="1600" b="0" i="0" u="none" strike="noStrike" dirty="0" smtClean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2020 год 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Уточненный 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план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2021 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год 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Уточненный план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</a:tr>
              <a:tr h="674129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БЕЗВОЗМЕЗДНЫЕ ПОСТУПЛЕНИЯ ОТ ДРУГИХ БЮДЖЕТОВ БЮДЖЕТНОЙ СИСТЕМЫ ВСЕГО, в том числе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57648,9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72844,5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76 598,3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</a:tr>
              <a:tr h="449419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Дотации на выравнивание бюджетной обеспеченности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5967,9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5752,5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5 533,5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</a:tr>
              <a:tr h="898838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Прочие дотации на поддержку мер по обеспечению сбалансированности бюджетов поселений муниципального района "Заполярный район"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6756,1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6758,5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7480,5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</a:tr>
              <a:tr h="449419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Прочие субсидии бюджетам сельских поселений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2879,4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19255,5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7 591,7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</a:tr>
              <a:tr h="674129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Субвенции бюджетам сельских поселений на выполнение передаваемых полномочий субъектов Российской Федерации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17783,2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276,4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14 558,5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</a:tr>
              <a:tr h="42689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Иные межбюджетные трансферты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24065,8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41464,3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41 418,1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</a:tr>
              <a:tr h="721599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Прочие безвозмездные поступления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196,5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-662,7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16,0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259632" y="405067"/>
            <a:ext cx="712879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АДМИНИСТРАЦИЯ МУНИЦИПАЛЬНОГО ОБРАЗОВАНИЯ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«ТЕЛЬВИСОЧНЫЙ СЕЛЬСОВЕТ» НЕНЕЦКОГО АВТОНОМНОГО ОКРУГА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980728"/>
            <a:ext cx="8305800" cy="57606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dirty="0" smtClean="0"/>
              <a:t>ДИНАМИКА СТРУКТУРЫ РАСХОДОВ МЕСТНОГО БЮДЖЕТА </a:t>
            </a:r>
            <a:br>
              <a:rPr lang="ru-RU" sz="2000" dirty="0" smtClean="0"/>
            </a:br>
            <a:r>
              <a:rPr lang="ru-RU" sz="2000" dirty="0" smtClean="0"/>
              <a:t>по подразделам </a:t>
            </a:r>
            <a:endParaRPr lang="ru-RU" sz="2000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0" y="1397000"/>
          <a:ext cx="9144000" cy="53435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7944"/>
                <a:gridCol w="1584176"/>
                <a:gridCol w="1584176"/>
                <a:gridCol w="1907704"/>
              </a:tblGrid>
              <a:tr h="1225214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раздела, подраздела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2019</a:t>
                      </a:r>
                    </a:p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 исполнение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2020 </a:t>
                      </a:r>
                    </a:p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Уточненный план</a:t>
                      </a:r>
                      <a:endParaRPr lang="ru-RU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</a:p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Уточненный </a:t>
                      </a: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план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496892">
                <a:tc>
                  <a:txBody>
                    <a:bodyPr/>
                    <a:lstStyle/>
                    <a:p>
                      <a:pPr algn="l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Общегосударственные вопросы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17 138,7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17 931,1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18 085,3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496892">
                <a:tc>
                  <a:txBody>
                    <a:bodyPr/>
                    <a:lstStyle/>
                    <a:p>
                      <a:pPr algn="l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Национальная оборона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142,1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152,7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165,2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496892">
                <a:tc>
                  <a:txBody>
                    <a:bodyPr/>
                    <a:lstStyle/>
                    <a:p>
                      <a:pPr algn="l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Национальная безопасность и правоохранительная деятельность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1 300,7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257,5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274,5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496892">
                <a:tc>
                  <a:txBody>
                    <a:bodyPr/>
                    <a:lstStyle/>
                    <a:p>
                      <a:pPr algn="l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Национальная экономика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1 853,7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3 442,0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3 960,6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496892">
                <a:tc>
                  <a:txBody>
                    <a:bodyPr/>
                    <a:lstStyle/>
                    <a:p>
                      <a:pPr algn="l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Жилищно-коммунальное хозяйство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25 695,0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63 017,4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53 717,1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496892">
                <a:tc>
                  <a:txBody>
                    <a:bodyPr/>
                    <a:lstStyle/>
                    <a:p>
                      <a:pPr algn="l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Образование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55,8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47,0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49,2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496892">
                <a:tc>
                  <a:txBody>
                    <a:bodyPr/>
                    <a:lstStyle/>
                    <a:p>
                      <a:pPr algn="l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Социальная политика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4 125,3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3 981,3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4 075,8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496892">
                <a:tc>
                  <a:txBody>
                    <a:bodyPr/>
                    <a:lstStyle/>
                    <a:p>
                      <a:pPr algn="l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Физическая культура и спорт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47,0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40,0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13,3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475656" y="332656"/>
            <a:ext cx="1296144" cy="461665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2021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411760" y="476672"/>
            <a:ext cx="61926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Общегосударственные вопросы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2" y="1124743"/>
          <a:ext cx="9143995" cy="57332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71798"/>
                <a:gridCol w="864096"/>
                <a:gridCol w="864096"/>
                <a:gridCol w="864096"/>
                <a:gridCol w="1167339"/>
                <a:gridCol w="1306285"/>
                <a:gridCol w="1306285"/>
              </a:tblGrid>
              <a:tr h="828073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2017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2018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2019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уточненный 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исполнение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2021 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Уточненный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828073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Функционирование высшего должностного лица муниципального образования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2 065,0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smtClean="0">
                          <a:latin typeface="Times New Roman" pitchFamily="18" charset="0"/>
                          <a:cs typeface="Times New Roman" pitchFamily="18" charset="0"/>
                        </a:rPr>
                        <a:t>3 133,8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3 316,0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3 666,9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3666,6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2 982,6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828073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Функционирование представительных органов  муниципальных образований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smtClean="0">
                          <a:latin typeface="Times New Roman" pitchFamily="18" charset="0"/>
                          <a:cs typeface="Times New Roman" pitchFamily="18" charset="0"/>
                        </a:rPr>
                        <a:t>90,3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smtClean="0">
                          <a:latin typeface="Times New Roman" pitchFamily="18" charset="0"/>
                          <a:cs typeface="Times New Roman" pitchFamily="18" charset="0"/>
                        </a:rPr>
                        <a:t>85,4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89,8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84,0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84,0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84,0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828073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Функционирование  исполнительных органов  власти  местных администраций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smtClean="0">
                          <a:latin typeface="Times New Roman" pitchFamily="18" charset="0"/>
                          <a:cs typeface="Times New Roman" pitchFamily="18" charset="0"/>
                        </a:rPr>
                        <a:t>9 756,4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smtClean="0">
                          <a:latin typeface="Times New Roman" pitchFamily="18" charset="0"/>
                          <a:cs typeface="Times New Roman" pitchFamily="18" charset="0"/>
                        </a:rPr>
                        <a:t>9 460,5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10 632,7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629,9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530,5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11 886,7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828073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Обеспечение деятельности  органов финансово-бюджетного контроля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smtClean="0">
                          <a:latin typeface="Times New Roman" pitchFamily="18" charset="0"/>
                          <a:cs typeface="Times New Roman" pitchFamily="18" charset="0"/>
                        </a:rPr>
                        <a:t>448,5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smtClean="0">
                          <a:latin typeface="Times New Roman" pitchFamily="18" charset="0"/>
                          <a:cs typeface="Times New Roman" pitchFamily="18" charset="0"/>
                        </a:rPr>
                        <a:t>463,9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463,9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483,4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483,4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483,4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58655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Проведение выборов главы и представительных органов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smtClean="0">
                          <a:latin typeface="Times New Roman" pitchFamily="18" charset="0"/>
                          <a:cs typeface="Times New Roman" pitchFamily="18" charset="0"/>
                        </a:rPr>
                        <a:t>222,0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smtClean="0">
                          <a:latin typeface="Times New Roman" pitchFamily="18" charset="0"/>
                          <a:cs typeface="Times New Roman" pitchFamily="18" charset="0"/>
                        </a:rPr>
                        <a:t>471,6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419787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Резервные фонды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smtClean="0">
                          <a:latin typeface="Times New Roman" pitchFamily="18" charset="0"/>
                          <a:cs typeface="Times New Roman" pitchFamily="18" charset="0"/>
                        </a:rPr>
                        <a:t>52,0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58655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Другие общегосударственные вопросы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smtClean="0">
                          <a:latin typeface="Times New Roman" pitchFamily="18" charset="0"/>
                          <a:cs typeface="Times New Roman" pitchFamily="18" charset="0"/>
                        </a:rPr>
                        <a:t>1 276,5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smtClean="0">
                          <a:latin typeface="Times New Roman" pitchFamily="18" charset="0"/>
                          <a:cs typeface="Times New Roman" pitchFamily="18" charset="0"/>
                        </a:rPr>
                        <a:t>1 910,0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2 636,3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641,0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3 640,7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2 596,2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115616" y="332656"/>
            <a:ext cx="936104" cy="461665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2021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835696" y="260648"/>
            <a:ext cx="7308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0" y="1700810"/>
          <a:ext cx="9144000" cy="4320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79912"/>
                <a:gridCol w="1512168"/>
                <a:gridCol w="1296144"/>
                <a:gridCol w="1296144"/>
                <a:gridCol w="1259632"/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2018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2019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72008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Муниципальные должности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72008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Муниципальные служащие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72008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Специалисты, не относящиеся к муниципальной должности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6,0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6,0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6,0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6,0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72008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Технический персонал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1,65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1,65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1,65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1,65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72008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всего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9,65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9,65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9,65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9,65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0" y="836712"/>
            <a:ext cx="91440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СВЕДЕНИЯ О ЧИСЛЕННОСТИ МУНИЦИПАЛЬНЫХ  СЛУЖАЩИХ   И ДОЛЖНОСТЯХ, НЕ ОТНОСЯЩИХСЯ К МУНИЦИПАЛЬНОЙ СЛУЖБЕ </a:t>
            </a:r>
            <a:endParaRPr lang="ru-RU" dirty="0"/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115616" y="332656"/>
            <a:ext cx="936104" cy="461665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2021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835696" y="260648"/>
            <a:ext cx="73083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Национальная оборона. 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Национальная безопасность и правоохранительная деятельность.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2" y="1124743"/>
          <a:ext cx="9143995" cy="57332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71798"/>
                <a:gridCol w="864096"/>
                <a:gridCol w="864096"/>
                <a:gridCol w="864096"/>
                <a:gridCol w="1167339"/>
                <a:gridCol w="1306285"/>
                <a:gridCol w="1306285"/>
              </a:tblGrid>
              <a:tr h="1146651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2017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2018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2019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уточненный 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исполнение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2021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Уточненный 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план</a:t>
                      </a:r>
                    </a:p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81221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Мобилизационная и вневойсковая подготовка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140,5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154,3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142,1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152,7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152,7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165,2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1481091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Защита населения и территории от чрезвычайных ситуаций природного и техногенного характера, пожарная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безопасность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62,0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62,0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1 213,8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157,5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157,5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81221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Обеспечение пожарной безопасности (МБ)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85,8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898,7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76,9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227,1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1481091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Другие вопросы в области национальной безопасности и правоохранительной деятельности.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13,5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43,7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115616" y="332656"/>
            <a:ext cx="936104" cy="461665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2021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835696" y="260648"/>
            <a:ext cx="7308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Национальная экономика.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107504" y="1124743"/>
          <a:ext cx="8856985" cy="25195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09346"/>
                <a:gridCol w="833645"/>
                <a:gridCol w="833645"/>
                <a:gridCol w="833645"/>
                <a:gridCol w="1126202"/>
                <a:gridCol w="1260251"/>
                <a:gridCol w="1260251"/>
              </a:tblGrid>
              <a:tr h="660208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2017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2018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2019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уточненный 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исполнение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Уточненный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46764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Транспорт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(содержание мест причаливания)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143,6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212,2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306,9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893,6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893,3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1 454,3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85276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Дорожное хозяйство (дорожные фонды).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217,0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1 298,2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1 500,3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2 478,4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351,6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2 488,3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46764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Другие вопросы в области национальной экономики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46,5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70,0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70,0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18,0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  <p:pic>
        <p:nvPicPr>
          <p:cNvPr id="6" name="Содержимое 15" descr="гнагн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761656"/>
            <a:ext cx="8856984" cy="3096344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115616" y="332656"/>
            <a:ext cx="936104" cy="461665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2021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67744" y="260648"/>
            <a:ext cx="65527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Жилищно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– коммунальное хозяйство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3" y="1052735"/>
          <a:ext cx="9143997" cy="32664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55773"/>
                <a:gridCol w="936104"/>
                <a:gridCol w="1008112"/>
                <a:gridCol w="936104"/>
                <a:gridCol w="1095332"/>
                <a:gridCol w="1306286"/>
                <a:gridCol w="1306286"/>
              </a:tblGrid>
              <a:tr h="748084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2017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2018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2019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2020 уточненный 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2020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исполнение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2021 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Уточненный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443419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Жилищное хозяйство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218,4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416,5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3 796,0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17 100,6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808587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Коммунальное хозяйство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4 504,3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8 716,4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10 872,2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25 850,1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25 734,9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6 675,1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443419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Благоустройство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1 593,8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2 871,2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4 226,6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3 </a:t>
                      </a: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818,6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3 </a:t>
                      </a: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801,1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9 166,7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808587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Другие вопросы в области жилищно-коммунального хозяйства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6 800,2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13 938,5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13 </a:t>
                      </a: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646,3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20 774,7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  <p:pic>
        <p:nvPicPr>
          <p:cNvPr id="9" name="Picture 2" descr="C:\Users\Виктория\Desktop\b2cc9a7e258cd1a9692567453cbb74a1.jpg"/>
          <p:cNvPicPr>
            <a:picLocks noChangeAspect="1" noChangeArrowheads="1"/>
          </p:cNvPicPr>
          <p:nvPr/>
        </p:nvPicPr>
        <p:blipFill>
          <a:blip r:embed="rId3" cstate="print"/>
          <a:srcRect t="31763" b="20952"/>
          <a:stretch>
            <a:fillRect/>
          </a:stretch>
        </p:blipFill>
        <p:spPr bwMode="auto">
          <a:xfrm>
            <a:off x="0" y="3789040"/>
            <a:ext cx="9144000" cy="3068960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259632" y="405067"/>
            <a:ext cx="712879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АДМИНИСТРАЦИЯ МУНИЦИПАЛЬНОГО ОБРАЗОВАНИЯ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«ТЕЛЬВИСОЧНЫЙ СЕЛЬСОВЕТ» НЕНЕЦКОГО АВТОНОМНОГО ОКРУГА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71600" y="1412776"/>
            <a:ext cx="2520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683568" y="1412776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683568" y="1196752"/>
            <a:ext cx="3384376" cy="92333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bg2">
                <a:lumMod val="25000"/>
              </a:schemeClr>
            </a:solidFill>
          </a:ln>
          <a:effectLst>
            <a:softEdge rad="3175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Муниципальное образование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Тельвисочный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сельсовет»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Ненецкого автономного округа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 flipV="1">
            <a:off x="4716016" y="1700808"/>
            <a:ext cx="2304256" cy="7200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4067944" y="1988840"/>
            <a:ext cx="2520280" cy="7200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2411760" y="2636912"/>
            <a:ext cx="0" cy="11521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1475656" y="4149080"/>
            <a:ext cx="2304256" cy="369332"/>
          </a:xfrm>
          <a:prstGeom prst="rect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 населенных пункта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7" name="Прямая со стрелкой 16"/>
          <p:cNvCxnSpPr>
            <a:stCxn id="15" idx="2"/>
          </p:cNvCxnSpPr>
          <p:nvPr/>
        </p:nvCxnSpPr>
        <p:spPr>
          <a:xfrm flipH="1">
            <a:off x="971600" y="4518412"/>
            <a:ext cx="1656184" cy="6387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stCxn id="15" idx="2"/>
          </p:cNvCxnSpPr>
          <p:nvPr/>
        </p:nvCxnSpPr>
        <p:spPr>
          <a:xfrm flipH="1">
            <a:off x="2411760" y="4518412"/>
            <a:ext cx="216024" cy="9988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>
            <a:stCxn id="15" idx="2"/>
          </p:cNvCxnSpPr>
          <p:nvPr/>
        </p:nvCxnSpPr>
        <p:spPr>
          <a:xfrm>
            <a:off x="2627784" y="4518412"/>
            <a:ext cx="1296144" cy="5667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107504" y="5445224"/>
            <a:ext cx="1584176" cy="369332"/>
          </a:xfrm>
          <a:prstGeom prst="rect">
            <a:avLst/>
          </a:prstGeom>
          <a:solidFill>
            <a:srgbClr val="92D050"/>
          </a:solidFill>
          <a:ln>
            <a:solidFill>
              <a:schemeClr val="bg2">
                <a:lumMod val="25000"/>
              </a:schemeClr>
            </a:solidFill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ru-RU" dirty="0" smtClean="0"/>
              <a:t>с. </a:t>
            </a:r>
            <a:r>
              <a:rPr lang="ru-RU" dirty="0" err="1" smtClean="0"/>
              <a:t>Тельвиска</a:t>
            </a:r>
            <a:endParaRPr lang="ru-RU" dirty="0"/>
          </a:p>
        </p:txBody>
      </p:sp>
      <p:sp>
        <p:nvSpPr>
          <p:cNvPr id="23" name="TextBox 22"/>
          <p:cNvSpPr txBox="1"/>
          <p:nvPr/>
        </p:nvSpPr>
        <p:spPr>
          <a:xfrm>
            <a:off x="2123728" y="5661248"/>
            <a:ext cx="1656184" cy="369332"/>
          </a:xfrm>
          <a:prstGeom prst="rect">
            <a:avLst/>
          </a:prstGeom>
          <a:solidFill>
            <a:srgbClr val="92D050"/>
          </a:solidFill>
          <a:ln>
            <a:solidFill>
              <a:schemeClr val="bg2">
                <a:lumMod val="25000"/>
              </a:schemeClr>
            </a:solidFill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ru-RU" dirty="0" err="1" smtClean="0"/>
              <a:t>д.Макарово</a:t>
            </a:r>
            <a:endParaRPr lang="ru-RU" dirty="0"/>
          </a:p>
        </p:txBody>
      </p:sp>
      <p:sp>
        <p:nvSpPr>
          <p:cNvPr id="24" name="TextBox 23"/>
          <p:cNvSpPr txBox="1"/>
          <p:nvPr/>
        </p:nvSpPr>
        <p:spPr>
          <a:xfrm>
            <a:off x="4067944" y="5157192"/>
            <a:ext cx="1728192" cy="369332"/>
          </a:xfrm>
          <a:prstGeom prst="rect">
            <a:avLst/>
          </a:prstGeom>
          <a:solidFill>
            <a:srgbClr val="92D050"/>
          </a:solidFill>
          <a:ln>
            <a:solidFill>
              <a:schemeClr val="bg2">
                <a:lumMod val="25000"/>
              </a:schemeClr>
            </a:solidFill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ru-RU" dirty="0" smtClean="0"/>
              <a:t>д.Устье</a:t>
            </a:r>
            <a:endParaRPr lang="ru-RU" dirty="0"/>
          </a:p>
        </p:txBody>
      </p:sp>
      <p:sp>
        <p:nvSpPr>
          <p:cNvPr id="29" name="TextBox 28"/>
          <p:cNvSpPr txBox="1"/>
          <p:nvPr/>
        </p:nvSpPr>
        <p:spPr>
          <a:xfrm>
            <a:off x="7236296" y="1340768"/>
            <a:ext cx="1368152" cy="369332"/>
          </a:xfrm>
          <a:prstGeom prst="rect">
            <a:avLst/>
          </a:prstGeom>
          <a:solidFill>
            <a:schemeClr val="accent4"/>
          </a:solidFill>
          <a:ln>
            <a:solidFill>
              <a:schemeClr val="bg2">
                <a:lumMod val="25000"/>
              </a:schemeClr>
            </a:solidFill>
          </a:ln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257,05  га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660232" y="2348880"/>
            <a:ext cx="2304256" cy="923330"/>
          </a:xfrm>
          <a:prstGeom prst="rect">
            <a:avLst/>
          </a:prstGeom>
          <a:solidFill>
            <a:srgbClr val="FFFF00"/>
          </a:solidFill>
          <a:ln>
            <a:solidFill>
              <a:schemeClr val="accent1">
                <a:lumMod val="75000"/>
              </a:schemeClr>
            </a:solidFill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858 человек без учета временно зарегистрированных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6" name="Прямая со стрелкой 35"/>
          <p:cNvCxnSpPr/>
          <p:nvPr/>
        </p:nvCxnSpPr>
        <p:spPr>
          <a:xfrm>
            <a:off x="3563888" y="2204864"/>
            <a:ext cx="2808312" cy="1800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6444208" y="4149080"/>
            <a:ext cx="2520280" cy="923330"/>
          </a:xfrm>
          <a:prstGeom prst="rect">
            <a:avLst/>
          </a:prstGeom>
          <a:solidFill>
            <a:srgbClr val="FFFF00"/>
          </a:solidFill>
          <a:ln>
            <a:solidFill>
              <a:schemeClr val="bg2">
                <a:lumMod val="25000"/>
              </a:schemeClr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885 человек с 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учетом временно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зарегистрированных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115616" y="332656"/>
            <a:ext cx="1152128" cy="461665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2021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411760" y="260648"/>
            <a:ext cx="67322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Образование. Социальная политика. 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Физическая культура и спорт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2" y="1052736"/>
          <a:ext cx="9143997" cy="35011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71799"/>
                <a:gridCol w="864096"/>
                <a:gridCol w="864096"/>
                <a:gridCol w="864096"/>
                <a:gridCol w="1167340"/>
                <a:gridCol w="1306285"/>
                <a:gridCol w="1306285"/>
              </a:tblGrid>
              <a:tr h="106821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2017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2018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2019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факт</a:t>
                      </a:r>
                    </a:p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уточненный 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2020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исполнение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Уточненный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82700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Молодежная политика и оздоровление детей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52,9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53,1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55,8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47,0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47,0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49,2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82700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Социальная политика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3 619,0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3 881,6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4 125,2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3 981,3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980,6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4 075,8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77889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Физическая культура и спорт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37,3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29,0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47,0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17,8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17,8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13,3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  <p:pic>
        <p:nvPicPr>
          <p:cNvPr id="8" name="Рисунок 7" descr="DSC0437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11760" y="4509120"/>
            <a:ext cx="2736304" cy="23488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image203202176 (1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4581128"/>
            <a:ext cx="2411760" cy="22768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259632" y="405067"/>
            <a:ext cx="712879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АДМИНИСТРАЦИЯ МУНИЦИПАЛЬНОГО ОБРАЗОВАНИЯ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«ТЕЛЬВИСОЧНЫЙ СЕЛЬСОВЕТ» НЕНЕЦКОГО АВТОНОМНОГО ОКРУГА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67544" y="1124744"/>
            <a:ext cx="8305800" cy="432048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/>
              <a:t>БЮДЖЕТНЫЕ ИНВЕСТИЦИИ 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тыс.руб.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0" y="1772816"/>
          <a:ext cx="9144000" cy="30963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83278"/>
                <a:gridCol w="2660722"/>
              </a:tblGrid>
              <a:tr h="93705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Показатель, тыс.руб.</a:t>
                      </a:r>
                    </a:p>
                    <a:p>
                      <a:pPr algn="ctr"/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</a:p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Утвержденный план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21592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На выкуп жилых помещений собственников в соответствии со статьей 32 Жилищного кодекса Российской Федерации  в </a:t>
                      </a:r>
                      <a:r>
                        <a:rPr lang="ru-RU" sz="2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с.Тельвиска</a:t>
                      </a: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 ул. </a:t>
                      </a:r>
                      <a:r>
                        <a:rPr lang="ru-RU" sz="2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Пустозерская</a:t>
                      </a: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 30 кв.8</a:t>
                      </a:r>
                    </a:p>
                    <a:p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 1</a:t>
                      </a: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011,3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259632" y="405067"/>
            <a:ext cx="712879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АДМИНИСТРАЦИЯ МУНИЦИПАЛЬНОГО ОБРАЗОВАНИЯ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«ТЕЛЬВИСОЧНЫЙ СЕЛЬСОВЕТ» НЕНЕЦКОГО АВТОНОМНОГО ОКРУГА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67544" y="1124744"/>
            <a:ext cx="8305800" cy="432048"/>
          </a:xfrm>
        </p:spPr>
        <p:txBody>
          <a:bodyPr>
            <a:no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МЕЖБЮДЖЕТНЫЕ ТРАНСФЕРТЫ  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Муниципальному району « «ЗАПОЛЯРНЫЙ РАЙОН»  тыс.руб.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0" y="1695088"/>
          <a:ext cx="9144000" cy="2926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23928"/>
                <a:gridCol w="1224136"/>
                <a:gridCol w="1080120"/>
                <a:gridCol w="1584176"/>
                <a:gridCol w="1331640"/>
              </a:tblGrid>
              <a:tr h="65379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Показатель</a:t>
                      </a:r>
                    </a:p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2018</a:t>
                      </a:r>
                    </a:p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2019 </a:t>
                      </a:r>
                    </a:p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</a:p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Уточненный план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</a:p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Уточненный </a:t>
                      </a: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план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65379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Иные межбюджетные трансферты для выполнения переданных полномочий контрольно-счетного органа поселения по осуществлению внешнего муниципального финансового контроля</a:t>
                      </a:r>
                    </a:p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463,9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463,9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483,4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483,4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115616" y="332656"/>
            <a:ext cx="1152128" cy="461665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2021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411760" y="260648"/>
            <a:ext cx="6732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Социально – значимые проекты.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2" y="1052736"/>
          <a:ext cx="9143997" cy="45638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71799"/>
                <a:gridCol w="864096"/>
                <a:gridCol w="864096"/>
                <a:gridCol w="864096"/>
                <a:gridCol w="1167340"/>
                <a:gridCol w="1306285"/>
                <a:gridCol w="1306285"/>
              </a:tblGrid>
              <a:tr h="106821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2017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2018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2019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уточненный 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2020 ожидаемое исполнение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2021 Утвержденный 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82700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Проведение мероприятий для детей и молодежи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52,9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53,1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55,8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47,0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47,0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49,2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275667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Изготовление, доставка и установка надгробных памятников участникам ВОВ и локальных войн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30,3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60,0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60,6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60,0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275668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Возмещение пенсионерам старше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70-ти лет капитального ремонта, находящегося в их собственности жилого помещения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77889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Проведений спортивных мероприятий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37,3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29,0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47,0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35,3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259632" y="405067"/>
            <a:ext cx="712879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АДМИНИСТРАЦИЯ МУНИЦИПАЛЬНОГО ОБРАЗОВАНИЯ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«ТЕЛЬВИСОЧНЫЙ СЕЛЬСОВЕТ» НЕНЕЦКОГО АВТОНОМНОГО ОКРУГА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67544" y="908720"/>
            <a:ext cx="8305800" cy="64807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dirty="0" smtClean="0"/>
              <a:t>МУНИЦИПАЛЬНЫЕ ПРОГРАММЫ </a:t>
            </a:r>
            <a:br>
              <a:rPr lang="ru-RU" sz="2000" dirty="0" smtClean="0"/>
            </a:br>
            <a:r>
              <a:rPr lang="ru-RU" sz="2000" dirty="0" smtClean="0"/>
              <a:t>МО «ТЕЛЬВИСОЧНЫЙ СЕЛЬСОВЕТ» НАО</a:t>
            </a:r>
            <a:endParaRPr lang="ru-RU" sz="20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0" y="1628800"/>
          <a:ext cx="9143999" cy="54555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12916"/>
                <a:gridCol w="1256410"/>
                <a:gridCol w="1256410"/>
                <a:gridCol w="1055936"/>
                <a:gridCol w="962327"/>
              </a:tblGrid>
              <a:tr h="792088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2019</a:t>
                      </a:r>
                    </a:p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</a:p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уточненный план</a:t>
                      </a:r>
                    </a:p>
                    <a:p>
                      <a:pPr algn="ctr"/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</a:p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исполнение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</a:p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Уточненный 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план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9208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"Молодежь муниципального образования "</a:t>
                      </a:r>
                      <a:r>
                        <a:rPr lang="ru-RU" sz="1200" b="0" i="0" u="none" strike="noStrike" dirty="0" err="1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Тельвисочный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сельсовет" Ненецкого автономного округа на 2020 - 2022 годы"</a:t>
                      </a:r>
                    </a:p>
                    <a:p>
                      <a:pPr algn="ctr"/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55,8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47,0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47,0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49,2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9208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"Старшее поколение муниципального образования "</a:t>
                      </a:r>
                      <a:r>
                        <a:rPr lang="ru-RU" sz="1200" b="0" i="0" u="none" strike="noStrike" dirty="0" err="1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Тельвисочный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сельсовет" НАО на 2020-2022 годы"</a:t>
                      </a:r>
                    </a:p>
                    <a:p>
                      <a:pPr algn="ctr"/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161,2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127,4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127,4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132,5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9208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"Развитие малого и среднего предпринимательства муниципального образования "</a:t>
                      </a:r>
                      <a:r>
                        <a:rPr lang="ru-RU" sz="1200" b="0" i="0" u="none" strike="noStrike" dirty="0" err="1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Тельвисочный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сельсовет" НАО на 2020-2022 годы"</a:t>
                      </a:r>
                    </a:p>
                    <a:p>
                      <a:pPr algn="ctr"/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9208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"Снос домов, признанных в установленном порядке ветхими и/или аварийными и подлежащими сносу или реконструкции, на территории муниципального образования «</a:t>
                      </a:r>
                      <a:r>
                        <a:rPr lang="ru-RU" sz="1200" b="0" i="0" u="none" strike="noStrike" dirty="0" err="1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Тельвисочный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сельсовет» Ненецкого автономного округа на 2019-2023 годы.</a:t>
                      </a:r>
                    </a:p>
                    <a:p>
                      <a:pPr algn="ctr"/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495,1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5 836,6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9208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 «Развитие и поддержка  муниципального жилищного фонда  муниципального образования «</a:t>
                      </a:r>
                      <a:r>
                        <a:rPr lang="ru-RU" sz="1200" b="0" i="0" u="none" strike="noStrike" dirty="0" err="1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Тельвисочный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сельсовет» Ненецкого автономного округа на 2019-2022 годы».</a:t>
                      </a:r>
                    </a:p>
                    <a:p>
                      <a:pPr algn="ctr"/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409,3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194,0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194,0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154,0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043608" y="0"/>
            <a:ext cx="810039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АДМИНИСТРАЦИЯ МУНИЦИПАЛЬНОГО ОБРАЗОВАНИЯ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«ТЕЛЬВИСОЧНЫЙ СЕЛЬСОВЕТ» НЕНЕЦКОГО АВТОНОМНОГО ОКРУГА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2204864"/>
            <a:ext cx="8712968" cy="1631216"/>
          </a:xfrm>
          <a:prstGeom prst="rect">
            <a:avLst/>
          </a:prstGeom>
          <a:ln>
            <a:solidFill>
              <a:srgbClr val="7030A0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algn="ctr"/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Решение «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местном бюджете на 2021 год»  размещено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на официальном сайте Администрации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E-mail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telwiska@mail.ru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 - Бюджет для граждан – 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Решения по бюджету или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–Презентация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по бюджету </a:t>
            </a:r>
            <a:endParaRPr lang="en-US" sz="2000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51521" y="1484784"/>
            <a:ext cx="8568952" cy="33855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70C0"/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УЧАСТИЕ ГРАЖДАН В ОБСУЖДЕНИИ ПРОЕКТА МЕСТНОГО БЮДЖЕТА НА 2021  ГОД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259632" y="405067"/>
            <a:ext cx="712879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АДМИНИСТРАЦИЯ МУНИЦИПАЛЬНОГО ОБРАЗОВАНИЯ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«ТЕЛЬВИСОЧНЫЙ СЕЛЬСОВЕТ» НЕНЕЦКОГО АВТОНОМНОГО ОКРУГА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908720"/>
            <a:ext cx="8305800" cy="360040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Основные показатели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27584" y="191683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0" y="1268760"/>
          <a:ext cx="9144000" cy="5598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23728"/>
                <a:gridCol w="720080"/>
                <a:gridCol w="936104"/>
                <a:gridCol w="864096"/>
                <a:gridCol w="1008112"/>
                <a:gridCol w="1080120"/>
                <a:gridCol w="1080120"/>
                <a:gridCol w="1331640"/>
              </a:tblGrid>
              <a:tr h="504056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Показатель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един.</a:t>
                      </a:r>
                    </a:p>
                    <a:p>
                      <a:r>
                        <a:rPr lang="ru-RU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изм</a:t>
                      </a: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2018</a:t>
                      </a:r>
                    </a:p>
                    <a:p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2019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2020 оценка</a:t>
                      </a:r>
                    </a:p>
                    <a:p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</a:p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прогноз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прогноз</a:t>
                      </a:r>
                    </a:p>
                    <a:p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прогноз</a:t>
                      </a:r>
                    </a:p>
                    <a:p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04056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Население зарегистрированное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тыс.ч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861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861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858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876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876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876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504056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Инфраструктура: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504056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Электрические сети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метр.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13 387,32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13387,32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14 062,07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14 062,07</a:t>
                      </a:r>
                    </a:p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14 062,07</a:t>
                      </a:r>
                    </a:p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14 062,07</a:t>
                      </a:r>
                    </a:p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504056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Электростанции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шт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504056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Трансформаторные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подстанции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шт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504056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Протяженность ВЛ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метр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11338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11338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11338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11338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11338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11338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504056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Котельные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шт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504056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Теплотрассы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метр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4390,15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4390,15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4390,15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4390,15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4390,15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4390,15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504056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Газораспределительная сеть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метр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1655,15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1655,15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1655,15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1655,15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1655,15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1655,15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259632" y="405067"/>
            <a:ext cx="712879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АДМИНИСТРАЦИЯ МУНИЦИПАЛЬНОГО ОБРАЗОВАНИЯ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«ТЕЛЬВИСОЧНЫЙ СЕЛЬСОВЕТ» НЕНЕЦКОГО АВТОНОМНОГО ОКРУГА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1124744"/>
            <a:ext cx="8305800" cy="360040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Основные показатели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27584" y="191683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0" y="1268760"/>
          <a:ext cx="9144000" cy="64640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23728"/>
                <a:gridCol w="720080"/>
                <a:gridCol w="936104"/>
                <a:gridCol w="864096"/>
                <a:gridCol w="1008112"/>
                <a:gridCol w="1080120"/>
                <a:gridCol w="1080120"/>
                <a:gridCol w="1331640"/>
              </a:tblGrid>
              <a:tr h="504056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Показатель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един.</a:t>
                      </a:r>
                    </a:p>
                    <a:p>
                      <a:r>
                        <a:rPr lang="ru-RU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изм</a:t>
                      </a: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2018</a:t>
                      </a:r>
                    </a:p>
                    <a:p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2019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2020 оценка</a:t>
                      </a:r>
                    </a:p>
                    <a:p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</a:p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прогноз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прогноз</a:t>
                      </a:r>
                    </a:p>
                    <a:p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прогноз</a:t>
                      </a:r>
                    </a:p>
                    <a:p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04056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Многоквартирные дома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шт</a:t>
                      </a:r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кв.м.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10671,5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10671,5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11218,5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11218,5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11218,5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11218,5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504056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Блокированные дома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шт</a:t>
                      </a:r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кв.м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26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3361,9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26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3361,9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26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3435,1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26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3435,1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26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3435,1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26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3435,1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504056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Индивидуальные жилые дома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шт</a:t>
                      </a:r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кв.м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119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9900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118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9900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135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11995,8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135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11995,8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135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11995,8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135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11995,8</a:t>
                      </a:r>
                    </a:p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504056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Пожарные водоемы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шт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504056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Земельные участки,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находящиеся в </a:t>
                      </a:r>
                      <a:r>
                        <a:rPr lang="ru-RU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соственности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шт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504056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Водоснабжение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(колодцы с питьевой водой)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шт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504056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Дороги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км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5,11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5,11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5,11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5,11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5,11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5,11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504056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Финансирование по благоустройству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тыс.руб.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2 871,2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4 226,6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3 732,3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1 586,6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1 966,2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2 035,1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504056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Памятники культуры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(Крест обетный0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шт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259632" y="405067"/>
            <a:ext cx="712879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АДМИНИСТРАЦИЯ МУНИЦИПАЛЬНОГО ОБРАЗОВАНИЯ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«ТЕЛЬВИСОЧНЫЙ СЕЛЬСОВЕТ» НЕНЕЦКОГО АВТОНОМНОГО ОКРУГА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1124744"/>
            <a:ext cx="8305800" cy="360040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Основные показатели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27584" y="191683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0" y="1268760"/>
          <a:ext cx="9144000" cy="71673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23728"/>
                <a:gridCol w="864096"/>
                <a:gridCol w="864096"/>
                <a:gridCol w="936104"/>
                <a:gridCol w="1080120"/>
                <a:gridCol w="1008112"/>
                <a:gridCol w="1080120"/>
                <a:gridCol w="1187624"/>
              </a:tblGrid>
              <a:tr h="504056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Показатель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един.</a:t>
                      </a:r>
                    </a:p>
                    <a:p>
                      <a:r>
                        <a:rPr lang="ru-RU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изм</a:t>
                      </a: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2018</a:t>
                      </a:r>
                    </a:p>
                    <a:p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2019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2020 оценка</a:t>
                      </a:r>
                    </a:p>
                    <a:p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</a:p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прогноз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прогноз</a:t>
                      </a:r>
                    </a:p>
                    <a:p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прогноз</a:t>
                      </a:r>
                    </a:p>
                    <a:p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04056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Бюджет МО</a:t>
                      </a:r>
                    </a:p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доходы</a:t>
                      </a:r>
                    </a:p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расходы</a:t>
                      </a:r>
                    </a:p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дефицит/</a:t>
                      </a:r>
                      <a:r>
                        <a:rPr lang="ru-RU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профицит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тыс.руб.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тыс.руб.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тыс.руб.</a:t>
                      </a:r>
                    </a:p>
                    <a:p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35016,2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34138,4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877,8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62494,0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50358,2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12135,8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74841,8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87801,3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-12959,5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57 134,1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57 134,1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280,2</a:t>
                      </a:r>
                      <a:endParaRPr lang="ru-RU" sz="14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32 280,2</a:t>
                      </a:r>
                    </a:p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33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104,0</a:t>
                      </a:r>
                      <a:endParaRPr lang="ru-RU" sz="14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33 104,0</a:t>
                      </a:r>
                    </a:p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504056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Малые и средние предприятия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единиц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504056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Численность детей</a:t>
                      </a:r>
                    </a:p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дошкольных </a:t>
                      </a:r>
                      <a:r>
                        <a:rPr lang="ru-RU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учр</a:t>
                      </a: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</a:p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начального обр.</a:t>
                      </a:r>
                    </a:p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среднего обр.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чел</a:t>
                      </a:r>
                    </a:p>
                    <a:p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41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504056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Многодетные семьи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504056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Муниципальные должности (служащие)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чел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504056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Муниципальные программы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504056">
                <a:tc>
                  <a:txBody>
                    <a:bodyPr/>
                    <a:lstStyle/>
                    <a:p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504056">
                <a:tc>
                  <a:txBody>
                    <a:bodyPr/>
                    <a:lstStyle/>
                    <a:p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504056">
                <a:tc>
                  <a:txBody>
                    <a:bodyPr/>
                    <a:lstStyle/>
                    <a:p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259632" y="405067"/>
            <a:ext cx="712879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АДМИНИСТРАЦИЯ МУНИЦИПАЛЬНОГО ОБРАЗОВАНИЯ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«ТЕЛЬВИСОЧНЫЙ СЕЛЬСОВЕТ» НЕНЕЦКОГО АВТОНОМНОГО ОКРУГА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1124744"/>
            <a:ext cx="8305800" cy="792088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Основные направления налоговой политики 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на 2021 год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27584" y="191683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755576" y="2109557"/>
            <a:ext cx="7272808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способствовать  увеличению поступлений налоговых и неналоговых доходов в местный бюджет;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снизить имеющуюся недоимку по налоговым и неналоговым доходам, поступающим в местный бюджет. Особое внимание обратить на недоимку по налогу на имущество физических лиц.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увеличить доходы за счет повышения эффективности управления объектами муниципальной собственности.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обеспечить полноту поступления в местный бюджет земельного налога  (путем усиления муниципального контроля за использованием земель). Принять меры к установлению землепользователей, использующих земельные участки без оформления земельно-правовых документов, при этом обеспечить контроль за оформлением прав на используемые земельные участки</a:t>
            </a:r>
          </a:p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Продолжить работу по выявлению обособленных организаций, осуществляющих деятельность на территории муниципального образования и зарегистрированных за его пределами и принятию мер по постановке их на налоговый учет.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259632" y="405067"/>
            <a:ext cx="712879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АДМИНИСТРАЦИЯ МУНИЦИПАЛЬНОГО ОБРАЗОВАНИЯ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«ТЕЛЬВИСОЧНЫЙ СЕЛЬСОВЕТ» НЕНЕЦКОГО АВТОНОМНОГО ОКРУГА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1124744"/>
            <a:ext cx="8305800" cy="792088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Основные направления бюджетной политики 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на 2021 год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27584" y="191683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755576" y="2140333"/>
            <a:ext cx="7272808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- планирование бюджетных ассигнований исходя из необходимости безусловного исполнения действующих расходных обязательств муниципального образования;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- сравнительная оценка эффективности новых расходных обязательств с учетом сроков и механизмов их реализации; 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- повышение прозрачности бюджета муниципального образования;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- формирование программ исходя из четко определенных долгосрочных целей социально – экономического развития муниципального образования;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- определение объема принимаемых обязательств по программам с учетом финансовых возможностей местного бюджета;</a:t>
            </a:r>
          </a:p>
          <a:p>
            <a:pPr>
              <a:buFontTx/>
              <a:buChar char="-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обеспечение результативности и эффективности использования бюджетных средств, при осуществлении бюджетных расходов в рамках программ;</a:t>
            </a:r>
          </a:p>
          <a:p>
            <a:pPr>
              <a:buFontTx/>
              <a:buChar char="-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повышения эффективности использования имущества; </a:t>
            </a:r>
          </a:p>
          <a:p>
            <a:pPr>
              <a:buFontTx/>
              <a:buChar char="-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размещение на официальном сайте открытых данных, включая «Бюджет для граждан». </a:t>
            </a:r>
          </a:p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259632" y="405067"/>
            <a:ext cx="712879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АДМИНИСТРАЦИЯ МУНИЦИПАЛЬНОГО ОБРАЗОВАНИЯ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«ТЕЛЬВИСОЧНЫЙ СЕЛЬСОВЕТ» НЕНЕЦКОГО АВТОНОМНОГО ОКРУГА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1124744"/>
            <a:ext cx="8305800" cy="648072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/>
              <a:t>ОСНОВНЫЕ ХАРАКТЕРИСТИКИ МЕСТНОГО БЮДЖЕТА</a:t>
            </a:r>
            <a:endParaRPr lang="ru-RU" sz="2800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07504" y="1844825"/>
          <a:ext cx="8928992" cy="46805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20718"/>
                <a:gridCol w="1687556"/>
                <a:gridCol w="1757870"/>
                <a:gridCol w="1862848"/>
              </a:tblGrid>
              <a:tr h="119232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Показатель, тыс.руб.</a:t>
                      </a:r>
                    </a:p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2019</a:t>
                      </a:r>
                    </a:p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</a:p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</a:p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Уточненный </a:t>
                      </a:r>
                    </a:p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план</a:t>
                      </a:r>
                    </a:p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</a:p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Уточненный план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384620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ДОХОДЫ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62 494,0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75 947,3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80 157,6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598623"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Налоговые, неналоговые доходы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4 845,1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3 102,8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3 559,3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598623"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Безвозмездные поступления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57 648,9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72 844,5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76 598,3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598623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РАСХОДЫ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50 358,2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88 869,0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80 341,0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65385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dirty="0" err="1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Профицит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/ Дефицит (+,-)</a:t>
                      </a:r>
                    </a:p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12 135,8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- 12 921,7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-183,4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65385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Верхний предел муниципального долга</a:t>
                      </a:r>
                    </a:p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259632" y="405067"/>
            <a:ext cx="712879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АДМИНИСТРАЦИЯ МУНИЦИПАЛЬНОГО ОБРАЗОВАНИЯ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«ТЕЛЬВИСОЧНЫЙ СЕЛЬСОВЕТ» НЕНЕЦКОГО АВТОНОМНОГО ОКРУГА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908720"/>
            <a:ext cx="8305800" cy="432048"/>
          </a:xfrm>
        </p:spPr>
        <p:txBody>
          <a:bodyPr>
            <a:norm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РАЗМЕР МУНИЦИПАЛЬНОГО ДОЛГА</a:t>
            </a:r>
            <a:endParaRPr lang="ru-RU" sz="20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51520" y="1772816"/>
            <a:ext cx="849694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Муниципальный долг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МО «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Тельвисочный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сельсовет» НАО не планируется</a:t>
            </a:r>
          </a:p>
        </p:txBody>
      </p:sp>
      <p:pic>
        <p:nvPicPr>
          <p:cNvPr id="10" name="Picture 2" descr="https://realguy.ru/wp-content/uploads/mat_6235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2708920"/>
            <a:ext cx="7416824" cy="3888432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2712</TotalTime>
  <Words>2113</Words>
  <Application>Microsoft Office PowerPoint</Application>
  <PresentationFormat>Экран (4:3)</PresentationFormat>
  <Paragraphs>917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Поток</vt:lpstr>
      <vt:lpstr>Слайд 1</vt:lpstr>
      <vt:lpstr>Слайд 2</vt:lpstr>
      <vt:lpstr>Основные показатели</vt:lpstr>
      <vt:lpstr>Основные показатели</vt:lpstr>
      <vt:lpstr>Основные показатели</vt:lpstr>
      <vt:lpstr>Основные направления налоговой политики  на 2021 год</vt:lpstr>
      <vt:lpstr>Основные направления бюджетной политики  на 2021 год</vt:lpstr>
      <vt:lpstr>ОСНОВНЫЕ ХАРАКТЕРИСТИКИ МЕСТНОГО БЮДЖЕТА</vt:lpstr>
      <vt:lpstr>РАЗМЕР МУНИЦИПАЛЬНОГО ДОЛГА</vt:lpstr>
      <vt:lpstr>СТРУКТУРА ДОХОДОВ МЕСТНОГО БЮДЖЕТА, тыс.руб.</vt:lpstr>
      <vt:lpstr>СТРУКТУРА НАЛОГОВЫХ ПЛАТЕЖЕЙ В МЕСТНЫЙ БЮДЖЕТ</vt:lpstr>
      <vt:lpstr>СТРУКТУРА НЕНАЛОГОВЫХ ПЛАТЕЖЕЙ В МЕСТНЫЙ БЮДЖЕТ</vt:lpstr>
      <vt:lpstr>СТРУКТУРА БЕЗВОЗМЕЗДНЫХ ПОСТУПЛЕНИЙ В МЕСТНЫЙ БЮДЖЕТ (тыс.руб.)</vt:lpstr>
      <vt:lpstr>ДИНАМИКА СТРУКТУРЫ РАСХОДОВ МЕСТНОГО БЮДЖЕТА  по подразделам </vt:lpstr>
      <vt:lpstr>Слайд 15</vt:lpstr>
      <vt:lpstr>Слайд 16</vt:lpstr>
      <vt:lpstr>Слайд 17</vt:lpstr>
      <vt:lpstr>Слайд 18</vt:lpstr>
      <vt:lpstr>Слайд 19</vt:lpstr>
      <vt:lpstr>Слайд 20</vt:lpstr>
      <vt:lpstr>БЮДЖЕТНЫЕ ИНВЕСТИЦИИ  тыс.руб.</vt:lpstr>
      <vt:lpstr>МЕЖБЮДЖЕТНЫЕ ТРАНСФЕРТЫ   Муниципальному району « «ЗАПОЛЯРНЫЙ РАЙОН»  тыс.руб.</vt:lpstr>
      <vt:lpstr>Слайд 23</vt:lpstr>
      <vt:lpstr>МУНИЦИПАЛЬНЫЕ ПРОГРАММЫ  МО «ТЕЛЬВИСОЧНЫЙ СЕЛЬСОВЕТ» НАО</vt:lpstr>
      <vt:lpstr>Слайд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Пользователь</cp:lastModifiedBy>
  <cp:revision>407</cp:revision>
  <dcterms:created xsi:type="dcterms:W3CDTF">2016-06-20T09:05:39Z</dcterms:created>
  <dcterms:modified xsi:type="dcterms:W3CDTF">2022-03-21T12:26:17Z</dcterms:modified>
</cp:coreProperties>
</file>