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2" r:id="rId3"/>
    <p:sldId id="271" r:id="rId4"/>
    <p:sldId id="284" r:id="rId5"/>
    <p:sldId id="285" r:id="rId6"/>
    <p:sldId id="294" r:id="rId7"/>
    <p:sldId id="295" r:id="rId8"/>
    <p:sldId id="296" r:id="rId9"/>
    <p:sldId id="286" r:id="rId10"/>
    <p:sldId id="287" r:id="rId11"/>
    <p:sldId id="283" r:id="rId12"/>
    <p:sldId id="297" r:id="rId13"/>
    <p:sldId id="272" r:id="rId14"/>
    <p:sldId id="273" r:id="rId15"/>
    <p:sldId id="274" r:id="rId16"/>
    <p:sldId id="275" r:id="rId17"/>
    <p:sldId id="276" r:id="rId18"/>
    <p:sldId id="298" r:id="rId19"/>
    <p:sldId id="299" r:id="rId20"/>
    <p:sldId id="305" r:id="rId21"/>
    <p:sldId id="304" r:id="rId22"/>
    <p:sldId id="303" r:id="rId23"/>
    <p:sldId id="278" r:id="rId24"/>
    <p:sldId id="306" r:id="rId25"/>
    <p:sldId id="280" r:id="rId26"/>
    <p:sldId id="293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90" d="100"/>
          <a:sy n="90" d="100"/>
        </p:scale>
        <p:origin x="-217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5;&#1072;%20&#1089;&#1072;&#1081;&#1090;\2020\&#1076;&#1080;&#1072;&#1075;&#1088;&#1072;&#1084;&#1084;&#1099;%20&#1084;&#1077;&#1089;&#1090;&#1085;&#1099;&#1081;%20&#1073;&#1102;&#1076;&#1078;&#1077;&#1090;%20&#1085;&#1072;%202020%20&#1075;&#1086;&#1076;%20&#1076;&#1083;&#1103;%20&#1073;&#1102;&#1076;&#1078;&#1077;&#1090;%20&#1075;&#1088;&#1072;&#1078;&#1076;&#1072;&#10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56;&#1072;&#1073;&#1086;&#1095;&#1080;&#1081;%20&#1089;&#1090;&#1086;&#1083;\&#1092;&#1086;&#1088;&#1084;&#1099;%20&#1076;&#1083;&#1103;%20&#1089;&#1072;&#1081;&#1090;&#1072;%20&#1073;&#1102;&#1076;&#1078;&#1077;&#1090;%20&#1076;&#1083;&#1103;%20&#1075;&#1088;&#1072;&#1078;&#1076;&#1072;&#1085;\&#1044;&#1080;&#1072;&#1075;&#1088;&#1072;&#1084;&#1084;&#1099;%20&#1076;&#1083;&#1103;%20&#1055;&#1088;&#1077;&#1079;&#1077;&#1085;&#1090;&#1072;&#1094;&#1080;&#1081;\&#1076;&#1080;&#1072;&#1075;&#1088;&#1072;&#1084;&#1084;&#1099;%20&#1084;&#1077;&#1089;&#1090;&#1085;&#1099;&#1081;%20&#1073;&#1102;&#1076;&#1078;&#1077;&#1090;%20&#1085;&#1072;%202019%20&#1075;&#1086;&#1076;%20&#1076;&#1083;&#1103;%20&#1073;&#1102;&#1076;&#1078;&#1077;&#1090;%20&#1075;&#1088;&#1072;&#1078;&#1076;&#1072;&#1085;.xlsx" TargetMode="External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6;&#1072;&#1073;&#1086;&#1095;&#1080;&#1081;%20&#1089;&#1090;&#1086;&#1083;\&#1092;&#1086;&#1088;&#1084;&#1099;%20&#1076;&#1083;&#1103;%20&#1089;&#1072;&#1081;&#1090;&#1072;%20&#1073;&#1102;&#1076;&#1078;&#1077;&#1090;%20&#1076;&#1083;&#1103;%20&#1075;&#1088;&#1072;&#1078;&#1076;&#1072;&#1085;\&#1044;&#1080;&#1072;&#1075;&#1088;&#1072;&#1084;&#1084;&#1099;%20&#1076;&#1083;&#1103;%20&#1055;&#1088;&#1077;&#1079;&#1077;&#1085;&#1090;&#1072;&#1094;&#1080;&#1081;\&#1076;&#1080;&#1072;&#1075;&#1088;&#1072;&#1084;&#1084;&#1099;%20&#1084;&#1077;&#1089;&#1090;&#1085;&#1099;&#1081;%20&#1073;&#1102;&#1076;&#1078;&#1077;&#1090;%20&#1085;&#1072;%202019%20&#1075;&#1086;&#1076;%20&#1076;&#1083;&#1103;%20&#1073;&#1102;&#1076;&#1078;&#1077;&#1090;%20&#1075;&#1088;&#1072;&#1078;&#1076;&#1072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6;&#1072;&#1073;&#1086;&#1095;&#1080;&#1081;%20&#1089;&#1090;&#1086;&#1083;\&#1092;&#1086;&#1088;&#1084;&#1099;%20&#1076;&#1083;&#1103;%20&#1089;&#1072;&#1081;&#1090;&#1072;%20&#1073;&#1102;&#1076;&#1078;&#1077;&#1090;%20&#1076;&#1083;&#1103;%20&#1075;&#1088;&#1072;&#1078;&#1076;&#1072;&#1085;\&#1044;&#1080;&#1072;&#1075;&#1088;&#1072;&#1084;&#1084;&#1099;%20&#1076;&#1083;&#1103;%20&#1055;&#1088;&#1077;&#1079;&#1077;&#1085;&#1090;&#1072;&#1094;&#1080;&#1081;\&#1076;&#1080;&#1072;&#1075;&#1088;&#1072;&#1084;&#1084;&#1099;%20&#1084;&#1077;&#1089;&#1090;&#1085;&#1099;&#1081;%20&#1073;&#1102;&#1076;&#1078;&#1077;&#1090;%20&#1085;&#1072;%202019%20&#1075;&#1086;&#1076;%20&#1076;&#1083;&#1103;%20&#1073;&#1102;&#1076;&#1078;&#1077;&#1090;%20&#1075;&#1088;&#1072;&#1078;&#1076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9.1463602809564335E-4"/>
          <c:w val="0.72258580443402065"/>
          <c:h val="0.90834930378106138"/>
        </c:manualLayout>
      </c:layout>
      <c:bar3DChart>
        <c:barDir val="col"/>
        <c:grouping val="standard"/>
        <c:ser>
          <c:idx val="0"/>
          <c:order val="0"/>
          <c:tx>
            <c:strRef>
              <c:f>'структура доходов 201-2017'!$A$15</c:f>
              <c:strCache>
                <c:ptCount val="1"/>
                <c:pt idx="0">
                  <c:v>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-3.4042553191489362E-2"/>
                  <c:y val="-9.798294016714196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046161537606978E-2"/>
                </c:manualLayout>
              </c:layout>
              <c:showVal val="1"/>
            </c:dLbl>
            <c:dLbl>
              <c:idx val="2"/>
              <c:layout>
                <c:manualLayout>
                  <c:x val="-1.5602836879432647E-2"/>
                  <c:y val="-2.204616153760697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 201-2017'!$B$14:$D$14</c:f>
              <c:strCache>
                <c:ptCount val="3"/>
                <c:pt idx="0">
                  <c:v>факт 2018</c:v>
                </c:pt>
                <c:pt idx="1">
                  <c:v>Уточненный план 2019</c:v>
                </c:pt>
                <c:pt idx="2">
                  <c:v>Проект 2020</c:v>
                </c:pt>
              </c:strCache>
            </c:strRef>
          </c:cat>
          <c:val>
            <c:numRef>
              <c:f>'структура доходов 201-2017'!$B$15:$D$15</c:f>
              <c:numCache>
                <c:formatCode>#,##0.0</c:formatCode>
                <c:ptCount val="3"/>
                <c:pt idx="0">
                  <c:v>1773.6</c:v>
                </c:pt>
                <c:pt idx="1">
                  <c:v>1988.7</c:v>
                </c:pt>
                <c:pt idx="2">
                  <c:v>2042.2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201-2017'!$A$16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6950354609929159E-2"/>
                  <c:y val="-2.2046161537606846E-2"/>
                </c:manualLayout>
              </c:layout>
              <c:showVal val="1"/>
            </c:dLbl>
            <c:dLbl>
              <c:idx val="1"/>
              <c:layout>
                <c:manualLayout>
                  <c:x val="-9.929078014184415E-3"/>
                  <c:y val="-2.6945308545964115E-2"/>
                </c:manualLayout>
              </c:layout>
              <c:showVal val="1"/>
            </c:dLbl>
            <c:dLbl>
              <c:idx val="2"/>
              <c:layout>
                <c:manualLayout>
                  <c:x val="-1.7021276595744747E-2"/>
                  <c:y val="-2.20461615376068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 201-2017'!$B$14:$D$14</c:f>
              <c:strCache>
                <c:ptCount val="3"/>
                <c:pt idx="0">
                  <c:v>факт 2018</c:v>
                </c:pt>
                <c:pt idx="1">
                  <c:v>Уточненный план 2019</c:v>
                </c:pt>
                <c:pt idx="2">
                  <c:v>Проект 2020</c:v>
                </c:pt>
              </c:strCache>
            </c:strRef>
          </c:cat>
          <c:val>
            <c:numRef>
              <c:f>'структура доходов 201-2017'!$B$16:$D$16</c:f>
              <c:numCache>
                <c:formatCode>#,##0.0</c:formatCode>
                <c:ptCount val="3"/>
                <c:pt idx="0">
                  <c:v>2512.4</c:v>
                </c:pt>
                <c:pt idx="1">
                  <c:v>1968.7</c:v>
                </c:pt>
                <c:pt idx="2">
                  <c:v>1115.5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201-2017'!$A$17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"/>
                  <c:y val="-3.4294029058499681E-2"/>
                </c:manualLayout>
              </c:layout>
              <c:showVal val="1"/>
            </c:dLbl>
            <c:dLbl>
              <c:idx val="1"/>
              <c:layout>
                <c:manualLayout>
                  <c:x val="1.4184397163120568E-3"/>
                  <c:y val="-2.2046161537606978E-2"/>
                </c:manualLayout>
              </c:layout>
              <c:showVal val="1"/>
            </c:dLbl>
            <c:dLbl>
              <c:idx val="2"/>
              <c:layout>
                <c:manualLayout>
                  <c:x val="1.1347517730496463E-2"/>
                  <c:y val="-2.93948820501425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 201-2017'!$B$14:$D$14</c:f>
              <c:strCache>
                <c:ptCount val="3"/>
                <c:pt idx="0">
                  <c:v>факт 2018</c:v>
                </c:pt>
                <c:pt idx="1">
                  <c:v>Уточненный план 2019</c:v>
                </c:pt>
                <c:pt idx="2">
                  <c:v>Проект 2020</c:v>
                </c:pt>
              </c:strCache>
            </c:strRef>
          </c:cat>
          <c:val>
            <c:numRef>
              <c:f>'структура доходов 201-2017'!$B$17:$D$17</c:f>
              <c:numCache>
                <c:formatCode>#,##0.0</c:formatCode>
                <c:ptCount val="3"/>
                <c:pt idx="0">
                  <c:v>30730.2</c:v>
                </c:pt>
                <c:pt idx="1">
                  <c:v>67192.2</c:v>
                </c:pt>
                <c:pt idx="2">
                  <c:v>48206.400000000001</c:v>
                </c:pt>
              </c:numCache>
            </c:numRef>
          </c:val>
        </c:ser>
        <c:shape val="cylinder"/>
        <c:axId val="80598528"/>
        <c:axId val="80600064"/>
        <c:axId val="80236992"/>
      </c:bar3DChart>
      <c:catAx>
        <c:axId val="80598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00064"/>
        <c:crosses val="autoZero"/>
        <c:auto val="1"/>
        <c:lblAlgn val="ctr"/>
        <c:lblOffset val="100"/>
      </c:catAx>
      <c:valAx>
        <c:axId val="8060006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80598528"/>
        <c:crosses val="autoZero"/>
        <c:crossBetween val="between"/>
      </c:valAx>
      <c:serAx>
        <c:axId val="80236992"/>
        <c:scaling>
          <c:orientation val="minMax"/>
        </c:scaling>
        <c:delete val="1"/>
        <c:axPos val="b"/>
        <c:tickLblPos val="none"/>
        <c:crossAx val="80600064"/>
        <c:crosses val="autoZero"/>
      </c:serAx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</a:t>
            </a:r>
            <a:r>
              <a:rPr lang="ru-RU" dirty="0"/>
              <a:t>проект</a:t>
            </a:r>
          </a:p>
        </c:rich>
      </c:tx>
      <c:layout>
        <c:manualLayout>
          <c:xMode val="edge"/>
          <c:yMode val="edge"/>
          <c:x val="0.23293340313785607"/>
          <c:y val="1.46974410250712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налоговые!$B$20</c:f>
              <c:strCache>
                <c:ptCount val="1"/>
                <c:pt idx="0">
                  <c:v>2020 проект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472,9</a:t>
                    </a:r>
                    <a:endParaRPr lang="en-US"/>
                  </a:p>
                </c:rich>
              </c:tx>
              <c:showVal val="1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налоговые!$A$21:$A$26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 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налоговые!$B$21:$B$26</c:f>
              <c:numCache>
                <c:formatCode>General</c:formatCode>
                <c:ptCount val="6"/>
                <c:pt idx="0">
                  <c:v>872.9</c:v>
                </c:pt>
                <c:pt idx="1">
                  <c:v>563.5</c:v>
                </c:pt>
                <c:pt idx="2">
                  <c:v>34.5</c:v>
                </c:pt>
                <c:pt idx="3">
                  <c:v>33.200000000000003</c:v>
                </c:pt>
                <c:pt idx="4">
                  <c:v>612.20000000000005</c:v>
                </c:pt>
                <c:pt idx="5">
                  <c:v>16.5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492263416698248"/>
          <c:y val="0"/>
          <c:w val="0.34058125961651126"/>
          <c:h val="0.9729619162685664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налоговые!$B$11</c:f>
              <c:strCache>
                <c:ptCount val="1"/>
                <c:pt idx="0">
                  <c:v>2018 факт</c:v>
                </c:pt>
              </c:strCache>
            </c:strRef>
          </c:tx>
          <c:cat>
            <c:strRef>
              <c:f>налоговые!$A$12:$A$15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налоговые!$B$12:$B$15</c:f>
              <c:numCache>
                <c:formatCode>0.0</c:formatCode>
                <c:ptCount val="4"/>
                <c:pt idx="0">
                  <c:v>1503.3000000000002</c:v>
                </c:pt>
                <c:pt idx="1">
                  <c:v>258.7</c:v>
                </c:pt>
                <c:pt idx="2">
                  <c:v>75.5</c:v>
                </c:pt>
                <c:pt idx="3">
                  <c:v>274.89999999999969</c:v>
                </c:pt>
              </c:numCache>
            </c:numRef>
          </c:val>
        </c:ser>
        <c:ser>
          <c:idx val="1"/>
          <c:order val="1"/>
          <c:tx>
            <c:strRef>
              <c:f>налоговые!$C$11</c:f>
              <c:strCache>
                <c:ptCount val="1"/>
                <c:pt idx="0">
                  <c:v>2019 план</c:v>
                </c:pt>
              </c:strCache>
            </c:strRef>
          </c:tx>
          <c:cat>
            <c:strRef>
              <c:f>налоговые!$A$12:$A$15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налоговые!$C$12:$C$15</c:f>
              <c:numCache>
                <c:formatCode>0.0</c:formatCode>
                <c:ptCount val="4"/>
                <c:pt idx="0">
                  <c:v>1330.3</c:v>
                </c:pt>
                <c:pt idx="1">
                  <c:v>133.70000000000002</c:v>
                </c:pt>
                <c:pt idx="2">
                  <c:v>54.9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налоговые!$D$11</c:f>
              <c:strCache>
                <c:ptCount val="1"/>
                <c:pt idx="0">
                  <c:v>2020 проект</c:v>
                </c:pt>
              </c:strCache>
            </c:strRef>
          </c:tx>
          <c:cat>
            <c:strRef>
              <c:f>налоговые!$A$12:$A$15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налоговые!$D$12:$D$15</c:f>
              <c:numCache>
                <c:formatCode>0.0</c:formatCode>
                <c:ptCount val="4"/>
                <c:pt idx="0">
                  <c:v>824</c:v>
                </c:pt>
                <c:pt idx="1">
                  <c:v>141.1</c:v>
                </c:pt>
                <c:pt idx="2">
                  <c:v>54.9</c:v>
                </c:pt>
                <c:pt idx="3">
                  <c:v>0</c:v>
                </c:pt>
              </c:numCache>
            </c:numRef>
          </c:val>
        </c:ser>
        <c:axId val="83351424"/>
        <c:axId val="83352960"/>
      </c:barChart>
      <c:catAx>
        <c:axId val="8335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352960"/>
        <c:crosses val="autoZero"/>
        <c:auto val="1"/>
        <c:lblAlgn val="ctr"/>
        <c:lblOffset val="100"/>
      </c:catAx>
      <c:valAx>
        <c:axId val="83352960"/>
        <c:scaling>
          <c:orientation val="minMax"/>
        </c:scaling>
        <c:delete val="1"/>
        <c:axPos val="l"/>
        <c:numFmt formatCode="0.0" sourceLinked="1"/>
        <c:tickLblPos val="none"/>
        <c:crossAx val="8335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'безвозмездные 2019'!$D$4:$D$9</c:f>
              <c:numCache>
                <c:formatCode>General</c:formatCode>
                <c:ptCount val="6"/>
                <c:pt idx="0" formatCode="0.0">
                  <c:v>5752.5</c:v>
                </c:pt>
                <c:pt idx="1">
                  <c:v>6758.5</c:v>
                </c:pt>
                <c:pt idx="2">
                  <c:v>18225.5</c:v>
                </c:pt>
                <c:pt idx="3">
                  <c:v>177.6</c:v>
                </c:pt>
                <c:pt idx="4">
                  <c:v>17292.3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405532354328615"/>
          <c:y val="0.12254635848542079"/>
          <c:w val="6.0412200931922691E-2"/>
          <c:h val="0.86179776321149548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94003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ГРАЖДАН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0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декабря 2019 № 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СОВЕТА ДЕПУТАТОВ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ТЕЛЬВИСОЧНЫЙ СЕЛЬСОВЕТ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НЕНЕЦКОГО АВТОНОМНОГО ОКРУГА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 МЕСТНОМ БЮДЖЕТЕ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2020 ГОД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61048"/>
            <a:ext cx="66784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</a:p>
          <a:p>
            <a:pPr algn="r">
              <a:lnSpc>
                <a:spcPct val="9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Администрация МО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166710, НАО, с.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Тельвиска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ул. Центральная, д. 19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Тел. 8-818-53-39-202, 227, 140</a:t>
            </a:r>
          </a:p>
          <a:p>
            <a:pPr algn="r">
              <a:lnSpc>
                <a:spcPct val="9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</a:p>
          <a:p>
            <a:pPr algn="r">
              <a:lnSpc>
                <a:spcPct val="9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telviskab@yandex.ru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2140333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планирование бюджетных ассигнований исходя из необходимости безусловного исполнения действующих расходных обязательств муниципального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сравнительная оценка эффективности новых расходных обязательств с учетом сроков и механизмов их реализации;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прозрачности бюджета муниципального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формирование программ исходя из четко определенных долгосрочных целей социально – экономического развития муниципального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определение объема принимаемых обязательств по программам с учетом финансовых возможностей местного бюджета;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результативности и эффективности использования бюджетных средств, при осуществлении бюджетных расходов в рамках программ;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использования имущества;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размещение на официальном сайте открытых данных, включая «Бюджет для граждан».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ХАРАКТЕРИСТИКИ МЕСТНОГО БЮДЖЕТА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844825"/>
          <a:ext cx="8928992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718"/>
                <a:gridCol w="1687556"/>
                <a:gridCol w="1757870"/>
                <a:gridCol w="1862848"/>
              </a:tblGrid>
              <a:tr h="1192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Показатель, тыс.руб.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ожидаемое исполнение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84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35 016,2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62 121,9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51 364,1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6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Налоговые,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4 286,0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3 157,7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6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30 730,2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48 206,4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6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34 138,4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51 364,1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3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Дефицит (+,-)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11 162,0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3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МУНИЦИПАЛЬНОГО ДОЛГА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НАО не планируется</a:t>
            </a:r>
          </a:p>
        </p:txBody>
      </p:sp>
      <p:pic>
        <p:nvPicPr>
          <p:cNvPr id="10" name="Picture 2" descr="https://realguy.ru/wp-content/uploads/mat_62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7416824" cy="38884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ДОХОДОВ МЕСТНОГО БЮДЖЕТА, тыс.руб.</a:t>
            </a:r>
            <a:endParaRPr lang="ru-RU" sz="28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95250" y="1556792"/>
          <a:ext cx="8953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НАЛОГОВЫХ ПЛАТЕЖЕЙ В МЕСТНЫЙ БЮДЖЕТ</a:t>
            </a:r>
            <a:endParaRPr lang="ru-RU" sz="2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484783"/>
          <a:ext cx="3923928" cy="5218834"/>
        </p:xfrm>
        <a:graphic>
          <a:graphicData uri="http://schemas.openxmlformats.org/drawingml/2006/table">
            <a:tbl>
              <a:tblPr/>
              <a:tblGrid>
                <a:gridCol w="1622762"/>
                <a:gridCol w="644982"/>
                <a:gridCol w="792088"/>
                <a:gridCol w="864096"/>
              </a:tblGrid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Ожидаемое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2 059,8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23928" y="1556792"/>
          <a:ext cx="51125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НЕНАЛОГОВЫХ ПЛАТЕЖЕЙ В МЕСТНЫЙ БЮДЖЕТ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916833"/>
          <a:ext cx="4824536" cy="4877667"/>
        </p:xfrm>
        <a:graphic>
          <a:graphicData uri="http://schemas.openxmlformats.org/drawingml/2006/table">
            <a:tbl>
              <a:tblPr/>
              <a:tblGrid>
                <a:gridCol w="1995213"/>
                <a:gridCol w="899509"/>
                <a:gridCol w="1140345"/>
                <a:gridCol w="789469"/>
              </a:tblGrid>
              <a:tr h="298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ожидаемое исполнение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406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25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2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067944" y="1916832"/>
          <a:ext cx="48965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БЕЗВОЗМЕЗДНЫХ ПОСТУПЛЕНИЙ В МЕСТНЫЙ БЮДЖЕТ (тыс.руб.)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556791"/>
          <a:ext cx="4716016" cy="5040561"/>
        </p:xfrm>
        <a:graphic>
          <a:graphicData uri="http://schemas.openxmlformats.org/drawingml/2006/table">
            <a:tbl>
              <a:tblPr/>
              <a:tblGrid>
                <a:gridCol w="2338565"/>
                <a:gridCol w="690228"/>
                <a:gridCol w="920304"/>
                <a:gridCol w="766919"/>
              </a:tblGrid>
              <a:tr h="777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ожидаемое 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утвержденный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25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ВСЕГО, в том числе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31 488,7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57 649,5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4 8206,4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обеспеченностив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49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дотации на поддержку мер по обеспечению сбалансированности бюджетов поселений муниципального района "Заполярный район" на 2019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5 564,7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 бюджетам сельских поселений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6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17 783,2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19 787,2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24 065,8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91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сельских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499992" y="1268760"/>
          <a:ext cx="48965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ДИНАМИКА СТРУКТУРЫ РАСХОДОВ МЕСТНОГО БЮДЖЕТА </a:t>
            </a:r>
            <a:br>
              <a:rPr lang="ru-RU" sz="2000" dirty="0" smtClean="0"/>
            </a:br>
            <a:r>
              <a:rPr lang="ru-RU" sz="2000" dirty="0" smtClean="0"/>
              <a:t>по подразделам 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397000"/>
          <a:ext cx="9144000" cy="53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1584176"/>
                <a:gridCol w="1584176"/>
                <a:gridCol w="1907704"/>
              </a:tblGrid>
              <a:tr h="12252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15 525,2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17 144 ,3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15 679,3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1 300,7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1 520,4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2 393,2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1 755,1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12 004,1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25 747,4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29 480,3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3 881,6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4 129,3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332656"/>
            <a:ext cx="129614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143995" cy="57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8"/>
                <a:gridCol w="864096"/>
                <a:gridCol w="864096"/>
                <a:gridCol w="864096"/>
                <a:gridCol w="1167339"/>
                <a:gridCol w="1306285"/>
                <a:gridCol w="1306285"/>
              </a:tblGrid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ожидаемое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3 302,4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3 133,8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2 911,4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 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исполнительных органов  власти  местных администраций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9 994,5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9 756,4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9 460,5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 органов финансово-бюджетного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главы и представительных органов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2 071,3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1 276,5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2 637,1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2 637,1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оборона.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143995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8"/>
                <a:gridCol w="864096"/>
                <a:gridCol w="864096"/>
                <a:gridCol w="864096"/>
                <a:gridCol w="1167339"/>
                <a:gridCol w="1306285"/>
                <a:gridCol w="1306285"/>
              </a:tblGrid>
              <a:tr h="1146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ожидаемое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1 213,8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1 213,8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196752"/>
            <a:ext cx="338437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16016" y="1700808"/>
            <a:ext cx="23042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944" y="1988840"/>
            <a:ext cx="25202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11760" y="263691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5656" y="4149080"/>
            <a:ext cx="2304256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населенных пункта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>
            <a:off x="971600" y="4518412"/>
            <a:ext cx="1656184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" idx="2"/>
          </p:cNvCxnSpPr>
          <p:nvPr/>
        </p:nvCxnSpPr>
        <p:spPr>
          <a:xfrm flipH="1">
            <a:off x="2411760" y="4518412"/>
            <a:ext cx="216024" cy="998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>
            <a:off x="2627784" y="4518412"/>
            <a:ext cx="1296144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504" y="5445224"/>
            <a:ext cx="158417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Тельвиска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5661248"/>
            <a:ext cx="165618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д.Макарово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67944" y="5157192"/>
            <a:ext cx="172819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д.Устье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1340768"/>
            <a:ext cx="136815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257,05  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0232" y="2348880"/>
            <a:ext cx="23042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858 человек без учета временно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563888" y="2204864"/>
            <a:ext cx="280831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44208" y="4149080"/>
            <a:ext cx="252028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885 человек 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учетом временно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экономика.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7504" y="1124743"/>
          <a:ext cx="8856985" cy="251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46"/>
                <a:gridCol w="833645"/>
                <a:gridCol w="833645"/>
                <a:gridCol w="833645"/>
                <a:gridCol w="1126202"/>
                <a:gridCol w="1260251"/>
                <a:gridCol w="1260251"/>
              </a:tblGrid>
              <a:tr h="660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(содержание мест причаливания)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2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15" descr="гнаг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8856984" cy="30963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" y="1052735"/>
          <a:ext cx="9143997" cy="326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8"/>
                <a:gridCol w="864096"/>
                <a:gridCol w="864096"/>
                <a:gridCol w="864096"/>
                <a:gridCol w="1167339"/>
                <a:gridCol w="1306286"/>
                <a:gridCol w="1306286"/>
              </a:tblGrid>
              <a:tr h="748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ожидаемое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6 807,7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3 796,2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20 515,9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4 504,3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8 716,4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17 295,6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24 488,2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1 593,8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2 871,2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4 251,2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18 277,5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3 204,6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/>
          <a:srcRect t="31763" b="20952"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1152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60648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Образование. Социальная политика.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350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9"/>
                <a:gridCol w="864096"/>
                <a:gridCol w="864096"/>
                <a:gridCol w="864096"/>
                <a:gridCol w="1167340"/>
                <a:gridCol w="1306285"/>
                <a:gridCol w="1306285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ожидаемое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3 079,5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3 619,0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3 881,6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4 129,3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3 951,0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04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509120"/>
            <a:ext cx="273630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20320217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2411760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МЕЖБЮДЖЕТНЫЕ ТРАНСФЕРТЫ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844824"/>
          <a:ext cx="8208912" cy="2405801"/>
        </p:xfrm>
        <a:graphic>
          <a:graphicData uri="http://schemas.openxmlformats.org/drawingml/2006/table">
            <a:tbl>
              <a:tblPr/>
              <a:tblGrid>
                <a:gridCol w="3732733"/>
                <a:gridCol w="1455919"/>
                <a:gridCol w="1502385"/>
                <a:gridCol w="1517875"/>
              </a:tblGrid>
              <a:tr h="721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                    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                 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                     Утвержденный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84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для выполнения переданных полномочий контрольно-счетного органа поселения по осуществлению внешнего муниципального финансового контроля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1152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6064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– значимые проекты.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456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9"/>
                <a:gridCol w="864096"/>
                <a:gridCol w="864096"/>
                <a:gridCol w="864096"/>
                <a:gridCol w="1167340"/>
                <a:gridCol w="1306285"/>
                <a:gridCol w="1306285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ожидаемое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утвержденный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для детей и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Изготовление, доставка и установка надгробных памятников участникам ВОВ и локальных войн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пенсионерам старше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70-ти лет капитального ремонта, находящегося в их собственности жилого помещения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Проведений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СВЕДЕНИЯ О ЧИСЛЕННОСТИ МУНИЦИПАЛЬНЫХ СЛУЖАЩИХ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1" y="1772818"/>
          <a:ext cx="7848872" cy="37444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55096"/>
                <a:gridCol w="864592"/>
                <a:gridCol w="864592"/>
                <a:gridCol w="864592"/>
              </a:tblGrid>
              <a:tr h="943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Муниципальные должности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Муниципальные служащие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Специалисты, не относящиеся к муниципальной службе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Технический персонал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7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МУНИЦИПАЛЬНЫЕ ПРОГРАММЫ </a:t>
            </a:r>
            <a:br>
              <a:rPr lang="ru-RU" sz="2000" dirty="0" smtClean="0"/>
            </a:br>
            <a:r>
              <a:rPr lang="ru-RU" sz="2000" dirty="0" smtClean="0"/>
              <a:t>МО «ТЕЛЬВИСОЧНЫЙ СЕЛЬСОВЕТ» НАО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772817"/>
          <a:ext cx="8280919" cy="4811215"/>
        </p:xfrm>
        <a:graphic>
          <a:graphicData uri="http://schemas.openxmlformats.org/drawingml/2006/table">
            <a:tbl>
              <a:tblPr/>
              <a:tblGrid>
                <a:gridCol w="4487236"/>
                <a:gridCol w="1273404"/>
                <a:gridCol w="1258244"/>
                <a:gridCol w="1262035"/>
              </a:tblGrid>
              <a:tr h="864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      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                Утвержденный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муниципального образования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сельсовет" Ненецкого автономного округа на 2017 -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"Старшее поколение муниципального образования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сельсовет" НАО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муниципального образования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сельсовет" НАО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"Снос домов, признанных в установленном порядке ветхими и/или аварийными и подлежащими сносу или реконструкции, на территории муниципального образования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2019-2020 годы.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и поддержка  муниципального жилищного фонда  муниципального образования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2019-2022 годы».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8712968" cy="286232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Публичные слушания по обсуждению проекта местного бюджета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2020 год состоялись 03 декабря 2019 года 15:00 час  в здании администрации муниципального образования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сельсовет» Ненецкого автономного округа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Решение «О местном бюджете на 2020 год»  размещено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официальном сайте Администрации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- Бюджет для граждан –  Бюджет муниципального образования на 2020 год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1" y="1484784"/>
            <a:ext cx="856895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ГРАЖДАН В ОБСУЖДЕНИИ ПРОЕКТА МЕСТНОГО БЮДЖЕТА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 2020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</a:t>
            </a:r>
            <a:r>
              <a:rPr lang="ru-RU" sz="1800" dirty="0" smtClean="0"/>
              <a:t>(1 из 6)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7" y="1772810"/>
          <a:ext cx="8424936" cy="4968557"/>
        </p:xfrm>
        <a:graphic>
          <a:graphicData uri="http://schemas.openxmlformats.org/drawingml/2006/table">
            <a:tbl>
              <a:tblPr/>
              <a:tblGrid>
                <a:gridCol w="2657034"/>
                <a:gridCol w="735732"/>
                <a:gridCol w="711741"/>
                <a:gridCol w="711741"/>
                <a:gridCol w="703745"/>
                <a:gridCol w="695747"/>
                <a:gridCol w="735732"/>
                <a:gridCol w="735732"/>
                <a:gridCol w="737732"/>
              </a:tblGrid>
              <a:tr h="2669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план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ожидаемое исполнение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1. 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Численность населения (среднегодовая)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861/884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861/884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861/884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Население с.Тельвиска (численность постоянного населения/численность постоянного населения + временного)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608/627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608/627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608/627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Население д.Макарово  (численность постоянного населения/численность постоянного населения + временного)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228/232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228/232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228/232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Население д.Устье (численность постоянного населения/численность постоянного населения + временного)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 Инфраструктура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2.1. Протяженность электрических сетей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12 824,39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13 387,32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13 387,32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7 654,32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8 217,32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8 217,32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2.2. Количество электростанций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2.3. Трансформаторные подстанции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2.4. Протяженность ВЛ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7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подземная кабельная линия электропередач  Нарьян - Мар – Тельвиска;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кабельная высоковольтная линия 6 кВт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2.5. Количество котельных 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на газу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на дизтопливе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2.6. Протяженность теплотрассы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94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2.7. Протяженность газораспределительной поселковой сети  всего,</a:t>
                      </a:r>
                      <a:br>
                        <a:rPr lang="ru-RU" sz="700" b="1" i="0" u="none" strike="noStrike">
                          <a:latin typeface="Times New Roman"/>
                        </a:rPr>
                      </a:br>
                      <a:r>
                        <a:rPr lang="ru-RU" sz="700" b="1" i="0" u="none" strike="noStrike">
                          <a:latin typeface="Times New Roman"/>
                        </a:rPr>
                        <a:t>в том числе:</a:t>
                      </a:r>
                      <a:br>
                        <a:rPr lang="ru-RU" sz="700" b="1" i="0" u="none" strike="noStrike">
                          <a:latin typeface="Times New Roman"/>
                        </a:rPr>
                      </a:br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1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низкого давления с ГРПШ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ПОКАЗАТЕЛИ </a:t>
            </a:r>
            <a:r>
              <a:rPr lang="ru-RU" sz="1800" dirty="0" smtClean="0"/>
              <a:t>(2 из 6)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340782"/>
          <a:ext cx="8928992" cy="5488375"/>
        </p:xfrm>
        <a:graphic>
          <a:graphicData uri="http://schemas.openxmlformats.org/drawingml/2006/table">
            <a:tbl>
              <a:tblPr/>
              <a:tblGrid>
                <a:gridCol w="2834839"/>
                <a:gridCol w="784966"/>
                <a:gridCol w="759370"/>
                <a:gridCol w="759370"/>
                <a:gridCol w="750837"/>
                <a:gridCol w="725241"/>
                <a:gridCol w="742304"/>
                <a:gridCol w="784966"/>
                <a:gridCol w="787099"/>
              </a:tblGrid>
              <a:tr h="2664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latin typeface="Times New Roman"/>
                        </a:rPr>
                        <a:t>среднего давления (подземный газопровод к котельной «Орбита» от ГРПБ с ГРПШ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latin typeface="Times New Roman"/>
                        </a:rPr>
                        <a:t>3. Площадь жилого фонда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23537,5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23933,4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latin typeface="Times New Roman"/>
                        </a:rPr>
                        <a:t>3.1. Многоквартирные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3.1.1. площадь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10575,7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10671,5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7715,3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8395,3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2276,2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3.2. Блокированные дома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3.2.2. площадь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3361,9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3361,9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3.3. Индивидуальные жилые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latin typeface="Times New Roman"/>
                        </a:rPr>
                        <a:t>3.3.3. площадь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9599,9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7935,7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8235,8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1015,1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1015,1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649,1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649,1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4. Деревянные мостовые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5. Тротуары из брусчатки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6. Пожарные водоемы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6.1.Пожарные емкости 5 куб.м.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обеспечение первичных мер пожарной безопасности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тыс.руб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latin typeface="Times New Roman"/>
                        </a:rPr>
                        <a:t>среднего давления (подземный газопровод к котельной «Орбита» от ГРПБ с ГРПШ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(3 из 6)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1412780"/>
          <a:ext cx="8928992" cy="5288947"/>
        </p:xfrm>
        <a:graphic>
          <a:graphicData uri="http://schemas.openxmlformats.org/drawingml/2006/table">
            <a:tbl>
              <a:tblPr/>
              <a:tblGrid>
                <a:gridCol w="2933131"/>
                <a:gridCol w="772306"/>
                <a:gridCol w="747122"/>
                <a:gridCol w="747122"/>
                <a:gridCol w="738726"/>
                <a:gridCol w="713542"/>
                <a:gridCol w="730332"/>
                <a:gridCol w="772306"/>
                <a:gridCol w="774405"/>
              </a:tblGrid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7. Недвижимое имущество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Земельные участки, находящиеся в собственности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Земельные участки, находящиеся в собственности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108 035,8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102 118,9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118 035,8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8. Водоснабжение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Центральный колодец в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содержание колодцев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783,4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9. 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км.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Протяженность автомобильных дорог общего пользования с твердым покрытием (федерального, регионального и межмуниципального, местного значения)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км.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10. Благоустройство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Финансирование мероприятий по благоустройству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3 550,1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2 933,0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4 119,4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4 119,4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1 739,0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1 818,8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1 891,1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1 810,4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667,2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667,2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250,3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из окружного бюджета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1 998,6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1 998,6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из районного бюджета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1 609,7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2 774,6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1 453,6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1 453,6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1 488,7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1 558,5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1 620,3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полученных счет грантов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прочие мероприятия по благоустройству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10.1. детские площадки 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10.2. спортивные площадки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11. Памятники воинам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12 Памятники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"Крест обетный"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13.Бюджет муниципального образования "Тельвисочный сельсовет" Ненецкого автономного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Times New Roman"/>
                        </a:rPr>
                        <a:t>13.1. Доходы местного бюджета 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24 550,80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Times New Roman"/>
                        </a:rPr>
                        <a:t>35 016,2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71 149,60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62 121,90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51 364,10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30 359,20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30 795,20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Налоговые и неналоговые доходы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2 420,60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4 286,0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3 957,30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4 472,40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3 157,70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3 097,50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3 145,90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Times New Roman"/>
                        </a:rPr>
                        <a:t>Налоговые доходы местного бюджета 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1 496,50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Times New Roman"/>
                        </a:rPr>
                        <a:t>2 173,6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1 937,00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2 059,80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2 042,20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2 126,70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2 169,00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725,90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875,7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819,80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819,80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872,90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907,80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944,10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акцизы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415,4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448,60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503,40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472,9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517,5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517,5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(4 из 6)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12771"/>
          <a:ext cx="8712969" cy="4913669"/>
        </p:xfrm>
        <a:graphic>
          <a:graphicData uri="http://schemas.openxmlformats.org/drawingml/2006/table">
            <a:tbl>
              <a:tblPr/>
              <a:tblGrid>
                <a:gridCol w="2766252"/>
                <a:gridCol w="765975"/>
                <a:gridCol w="740999"/>
                <a:gridCol w="740999"/>
                <a:gridCol w="732672"/>
                <a:gridCol w="707694"/>
                <a:gridCol w="724346"/>
                <a:gridCol w="765975"/>
                <a:gridCol w="768057"/>
              </a:tblGrid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усн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11,8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77,40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34,50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ЕСН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22,1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37,90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55,3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716,90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780,0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567,40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567,40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612,20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612,20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612,20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13,3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Неналоговые доходы - 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924,10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700" b="1" i="0" u="none" strike="noStrike" baseline="0" dirty="0" smtClean="0">
                          <a:latin typeface="Times New Roman"/>
                        </a:rPr>
                        <a:t> 112,4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2 020,30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2 677,90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1 115,50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970,80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976,90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22 130,20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30</a:t>
                      </a:r>
                      <a:r>
                        <a:rPr lang="ru-RU" sz="700" b="1" i="0" u="none" strike="noStrike" baseline="0" dirty="0" smtClean="0">
                          <a:latin typeface="Times New Roman"/>
                        </a:rPr>
                        <a:t> 730,2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67 192,30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57 649,50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48 206,40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27 261,70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27 649,30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дотации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10 975,70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11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292,7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12 724,00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12 724,00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12 511,00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12 344,30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12 304,90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29,7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2 880,00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2 880,00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18 225,50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378,8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17 787,20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17 783,20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10 905,10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19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019,2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33 604,60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24 065,80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17 292,30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14 739,70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15 166,60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201,60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201,60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доходы бюджетов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13.2. Расходы местного бюджета 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25 132,50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34</a:t>
                      </a:r>
                      <a:r>
                        <a:rPr lang="ru-RU" sz="700" b="1" i="0" u="none" strike="noStrike" baseline="0" dirty="0" smtClean="0">
                          <a:latin typeface="Times New Roman"/>
                        </a:rPr>
                        <a:t> 138,4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71 978,70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50 959,90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51 364,10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30 </a:t>
                      </a:r>
                      <a:r>
                        <a:rPr lang="ru-RU" sz="700" b="1" i="0" u="none" strike="noStrike" dirty="0" smtClean="0">
                          <a:latin typeface="Times New Roman"/>
                        </a:rPr>
                        <a:t>359,2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30 </a:t>
                      </a:r>
                      <a:r>
                        <a:rPr lang="ru-RU" sz="700" b="1" i="0" u="none" strike="noStrike" dirty="0" smtClean="0">
                          <a:latin typeface="Times New Roman"/>
                        </a:rPr>
                        <a:t>795,2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 том числе по направлениям: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14 312,00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15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525,2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17 144,30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17 144,30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15 679,30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15 422,40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15 447,70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154,3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142,10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142,10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153,90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970,7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1 300,70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1 300,70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257,50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262,40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267,60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360,70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520,4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2 526,80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2 393,20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1 755,10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788,2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838,6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6 447,10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004,4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46 632,00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25 747,40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29 480,30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8 715,60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9 061,80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53,10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3 619,10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881,6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4 129,90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4 129,30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3 951,00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3 925,80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3 931,10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29,0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13.3.  Дефицит(-),профицит(+) консолидированного бюджета субъекта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-581,70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877,8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-829,10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11 162,00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14. Малое и среднее предпринимательство, включая микропредприятия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 том числе по отдельным видам экономической деятельности: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ведение сельского хозяйства (по разведению птиц)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ведение фермерского хозяйства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рыбодобыча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торговля продовольственными и промышленными товарами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(5 из 6)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3"/>
          <a:ext cx="8640960" cy="5126190"/>
        </p:xfrm>
        <a:graphic>
          <a:graphicData uri="http://schemas.openxmlformats.org/drawingml/2006/table">
            <a:tbl>
              <a:tblPr/>
              <a:tblGrid>
                <a:gridCol w="2694245"/>
                <a:gridCol w="765975"/>
                <a:gridCol w="740997"/>
                <a:gridCol w="740997"/>
                <a:gridCol w="732672"/>
                <a:gridCol w="707695"/>
                <a:gridCol w="724347"/>
                <a:gridCol w="765975"/>
                <a:gridCol w="768057"/>
              </a:tblGrid>
              <a:tr h="352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малых и средних предприятий, включая </a:t>
                      </a:r>
                      <a:r>
                        <a:rPr lang="ru-RU" sz="7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r>
                        <a:rPr lang="ru-RU" sz="7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(без внешних совместителей)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 том числе по отдельным видам экономической деятельности: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ведение сельского хозяйства (по разведению птиц)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ведение фермерского хозяйства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рыбодобыча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торговля продовольственными и промышленными товарами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предоставление парикмахерских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15. Развитие социальной сферы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дошкольных образовательных учреждениях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образовательных учреждений начального профессионального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образовательных учреждений среднего профессионального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Количество многодетных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Земельные участки многодетным семьям (предоставлены в собственность) 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АМО "Тельвисочный сельсовет" НАО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УИЗО НАО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16. Обеспеченность: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общедоступными  библиотеками (в т.ч. Филиал в д.Макарово)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учреждениями культурно-досугового типа  (в т.ч. Филиал в д.Макарово)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дошкольными образовательными учреждениями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начальная школа в 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школа - сад в 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средняя школа в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Фап (в т.ч. филиал в д.Макарово)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Отделение ГУП НАО "Агропромышленная компания"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Отделение почтовой связи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Цех космической связи "Орбита"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МФЦ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Тельвисочное отделение ПАО "Ростелеком"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ЖКУ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(6 из 6)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5" y="1988840"/>
          <a:ext cx="7776866" cy="4553705"/>
        </p:xfrm>
        <a:graphic>
          <a:graphicData uri="http://schemas.openxmlformats.org/drawingml/2006/table">
            <a:tbl>
              <a:tblPr/>
              <a:tblGrid>
                <a:gridCol w="2469053"/>
                <a:gridCol w="683681"/>
                <a:gridCol w="661387"/>
                <a:gridCol w="661387"/>
                <a:gridCol w="653956"/>
                <a:gridCol w="631661"/>
                <a:gridCol w="646523"/>
                <a:gridCol w="683681"/>
                <a:gridCol w="685537"/>
              </a:tblGrid>
              <a:tr h="15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МКП "Энергия"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17. Численность медицинских работников: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врачей всех специальностей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среднего медицинского персонала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18. Муниципальные  служащие (+ выборные должности)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19. Программы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385,7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"Развитие малого и среднего предпринимательства в муниципальном образовании "Тельвисочный сельсовет" Ненецкого автономного округа  на 2020 - 2022 годы"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«Развитие и поддержка  муниципального жилищного фонда  муниципального образования «Тельвисочный сельсовет» Ненецкого автономного округа на 2019-2022 годы».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«Молодежь муниципального образования  «Тельвисочный сельсовет» Ненецкого автономного округа на  2020 – 2022  годы».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 «Снос домов, признанных в установленном порядке ветхими или аварийными и подлежащими сносу или реконструкции, на территории муниципального образования «Тельвисочный сельсовет» Ненецкого автономного округа на 2020-2022 годы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/>
                        </a:rPr>
                        <a:t>МП "Старшее поколение муниципального образования "</a:t>
                      </a:r>
                      <a:r>
                        <a:rPr lang="ru-RU" sz="900" b="0" i="0" u="none" strike="noStrike" dirty="0" err="1">
                          <a:latin typeface="Times New Roman"/>
                        </a:rPr>
                        <a:t>Тельвисочный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сельсовет" НАО на 2020 - 2022 годы".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2109557"/>
            <a:ext cx="7272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 увеличению поступлений налоговых и неналоговых доходов в местный бюджет;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снизить имеющуюся недоимку по налоговым и неналоговым доходам, поступающим в местный бюджет. Особое внимание обратить на недоимку по налогу на имущество физических лиц.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увеличить доходы за счет повышения эффективности управления объектами муниципальной собственности.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обеспечить полноту поступления в местный бюджет земельного налога  (путем усиления муниципального контроля за использованием земель). Принять меры к установлению землепользователей, использующих земельные участки без оформления земельно-правовых документов, при этом обеспечить контроль за оформлением прав на используемые земельные участки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Продолжить работу по выявлению обособленных организаций, осуществляющих деятельность на территории муниципального образования и зарегистрированных за его пределами и принятию мер по постановке их на налоговый учет.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2223</TotalTime>
  <Words>4205</Words>
  <Application>Microsoft Office PowerPoint</Application>
  <PresentationFormat>Экран (4:3)</PresentationFormat>
  <Paragraphs>2116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ОСНОВНЫЕ ПОКАЗАТЕЛИ (1 из 6)</vt:lpstr>
      <vt:lpstr>ОСНОВНЫЕ ПОКАЗАТЕЛИ (2 из 6)</vt:lpstr>
      <vt:lpstr>ОСНОВНЫЕ ПОКАЗАТЕЛИ  (3 из 6)</vt:lpstr>
      <vt:lpstr>ОСНОВНЫЕ ПОКАЗАТЕЛИ  (4 из 6)</vt:lpstr>
      <vt:lpstr>ОСНОВНЫЕ ПОКАЗАТЕЛИ  (5 из 6)</vt:lpstr>
      <vt:lpstr>ОСНОВНЫЕ ПОКАЗАТЕЛИ  (6 из 6)</vt:lpstr>
      <vt:lpstr>Основные направления налоговой политики  на 2020 год</vt:lpstr>
      <vt:lpstr>Основные направления бюджетной политики  на 2020 год</vt:lpstr>
      <vt:lpstr>ОСНОВНЫЕ ХАРАКТЕРИСТИКИ МЕСТНОГО БЮДЖЕТА</vt:lpstr>
      <vt:lpstr>РАЗМЕР МУНИЦИПАЛЬНОГО ДОЛГА</vt:lpstr>
      <vt:lpstr>СТРУКТУРА ДОХОДОВ МЕСТНОГО БЮДЖЕТА, тыс.руб.</vt:lpstr>
      <vt:lpstr>СТРУКТУРА НАЛОГОВЫХ ПЛАТЕЖЕЙ В МЕСТНЫЙ БЮДЖЕТ</vt:lpstr>
      <vt:lpstr>СТРУКТУРА НЕНАЛОГОВЫХ ПЛАТЕЖЕЙ В МЕСТНЫЙ БЮДЖЕТ</vt:lpstr>
      <vt:lpstr>СТРУКТУРА БЕЗВОЗМЕЗДНЫХ ПОСТУПЛЕНИЙ В МЕСТНЫЙ БЮДЖЕТ (тыс.руб.)</vt:lpstr>
      <vt:lpstr>ДИНАМИКА СТРУКТУРЫ РАСХОДОВ МЕСТНОГО БЮДЖЕТА  по подразделам </vt:lpstr>
      <vt:lpstr>Слайд 18</vt:lpstr>
      <vt:lpstr>Слайд 19</vt:lpstr>
      <vt:lpstr>Слайд 20</vt:lpstr>
      <vt:lpstr>Слайд 21</vt:lpstr>
      <vt:lpstr>Слайд 22</vt:lpstr>
      <vt:lpstr>МЕЖБЮДЖЕТНЫЕ ТРАНСФЕРТЫ</vt:lpstr>
      <vt:lpstr>Слайд 24</vt:lpstr>
      <vt:lpstr>СВЕДЕНИЯ О ЧИСЛЕННОСТИ МУНИЦИПАЛЬНЫХ СЛУЖАЩИХ</vt:lpstr>
      <vt:lpstr>МУНИЦИПАЛЬНЫЕ ПРОГРАММЫ  МО «ТЕЛЬВИСОЧНЫЙ СЕЛЬСОВЕТ» НАО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309</cp:revision>
  <dcterms:created xsi:type="dcterms:W3CDTF">2016-06-20T09:05:39Z</dcterms:created>
  <dcterms:modified xsi:type="dcterms:W3CDTF">2019-12-30T07:49:14Z</dcterms:modified>
</cp:coreProperties>
</file>