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5" r:id="rId4"/>
    <p:sldId id="264" r:id="rId5"/>
    <p:sldId id="257" r:id="rId6"/>
    <p:sldId id="258" r:id="rId7"/>
    <p:sldId id="260" r:id="rId8"/>
    <p:sldId id="259" r:id="rId9"/>
    <p:sldId id="262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5" r:id="rId18"/>
    <p:sldId id="284" r:id="rId19"/>
    <p:sldId id="276" r:id="rId20"/>
    <p:sldId id="277" r:id="rId21"/>
    <p:sldId id="280" r:id="rId22"/>
    <p:sldId id="282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106" d="100"/>
          <a:sy n="106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3371-1C49-47DD-A94F-5190EA1331F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D627-FCD1-4021-A2B4-5F480836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D627-FCD1-4021-A2B4-5F480836C0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-telwiska.ru/admin/pages/page-e5f72d7f3011529a5b27b52b505d4a40/update-page-e5f72d7f3011529a5b27b52b505d4a40/?page-number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3717032"/>
            <a:ext cx="9144000" cy="24208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Администрация муниципального образования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Тельвисочный</a:t>
            </a:r>
            <a:r>
              <a:rPr lang="ru-RU" dirty="0" smtClean="0"/>
              <a:t> сельсовет» Ненецкого автономного округа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84785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 марта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Совета депутатов Сельского поселения«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сельсовет»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Заполярного района Ненецкого автономного округа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 исполнении местного бюджета за 2021 год»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589240"/>
            <a:ext cx="6948264" cy="12557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Администрация Сельского поселения 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166710, НАО, с.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Тельвиска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ул. Школьная, д. 9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Тел. 8-818-53-39-202</a:t>
            </a:r>
          </a:p>
          <a:p>
            <a:pPr algn="r">
              <a:lnSpc>
                <a:spcPct val="9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</a:p>
          <a:p>
            <a:pPr algn="r">
              <a:lnSpc>
                <a:spcPct val="9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telviskab@yandex.ru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152400" y="3284984"/>
            <a:ext cx="8991600" cy="27363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5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504" y="1196751"/>
          <a:ext cx="9036495" cy="530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34"/>
                <a:gridCol w="3110143"/>
                <a:gridCol w="832087"/>
                <a:gridCol w="1175479"/>
                <a:gridCol w="1028544"/>
                <a:gridCol w="881608"/>
              </a:tblGrid>
              <a:tr h="694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арендуемого 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лан на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«Новатор»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под строительство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12-ти кв.дома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2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СПК Колхоз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аренду нежилого помещения 20,0 кв.м.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Автомаркет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по договору аренды земельного участка № 08-20/94 от 27.08.2021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  "МФЦ НАО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аренду нежилого помещения 20,0 кв.м.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40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ГУП НАО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Марская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электростанция»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трансформаторные подстанции, линии электропередач, нежилое помещение 6,6 кв.м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Коммерческий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муниципального жилого фонда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пользование жилым помещением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соцнайм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МКП Энергия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итогам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130,9%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4046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504" y="1196750"/>
          <a:ext cx="903649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98"/>
                <a:gridCol w="2275122"/>
                <a:gridCol w="1152128"/>
                <a:gridCol w="1296144"/>
                <a:gridCol w="1062563"/>
                <a:gridCol w="845140"/>
              </a:tblGrid>
              <a:tr h="7003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лан на 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9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МКП «Энергия»; Кабинет участкового;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  "МФЦ НАО, ГУП НАО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Марская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электростанция»;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СПК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Коопхоз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Ерв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коммунальных услуг  по договорам аренды нежилых помещений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5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40466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24744"/>
          <a:ext cx="9143999" cy="349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57"/>
                <a:gridCol w="1437403"/>
                <a:gridCol w="1455088"/>
                <a:gridCol w="1306285"/>
                <a:gridCol w="1026366"/>
              </a:tblGrid>
              <a:tr h="785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лан на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2509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672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реализации имущества, находящегося в собственности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6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9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332656"/>
            <a:ext cx="129614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143995" cy="596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789490"/>
                <a:gridCol w="892584"/>
                <a:gridCol w="1015350"/>
                <a:gridCol w="1144890"/>
                <a:gridCol w="1152128"/>
                <a:gridCol w="827581"/>
              </a:tblGrid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3666,6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2 996,3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0 982,6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2 982,5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 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исполнительных органов  власти  местных администраций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10 632,7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10 530,5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10 850,7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11 886,7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11 362,1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 органов финансово-бюджетного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главы и представительных органов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2 636,3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3 640,7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2 009,2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2 596,2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2 227,7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оборона.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143995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789490"/>
                <a:gridCol w="748568"/>
                <a:gridCol w="936104"/>
                <a:gridCol w="1080120"/>
                <a:gridCol w="1074240"/>
                <a:gridCol w="1193501"/>
              </a:tblGrid>
              <a:tr h="1146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1 213,8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экономика.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7504" y="1124743"/>
          <a:ext cx="8856984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857"/>
                <a:gridCol w="868503"/>
                <a:gridCol w="792088"/>
                <a:gridCol w="720080"/>
                <a:gridCol w="1008112"/>
                <a:gridCol w="1080120"/>
                <a:gridCol w="1008112"/>
                <a:gridCol w="1008112"/>
              </a:tblGrid>
              <a:tr h="1070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(содержание мест причаливания)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1 341,7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6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2 351,6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2 610,4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2 040,2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15" descr="гнаг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09120"/>
            <a:ext cx="8856984" cy="2232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" y="1052735"/>
          <a:ext cx="9143997" cy="321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789490"/>
                <a:gridCol w="892583"/>
                <a:gridCol w="936104"/>
                <a:gridCol w="1008112"/>
                <a:gridCol w="1002234"/>
                <a:gridCol w="1193502"/>
              </a:tblGrid>
              <a:tr h="748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17 100,6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17 100,6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5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10 872,2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25 734,9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6 755,6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6 675,1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6 674,1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4 226,6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3 801,1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1 586,6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9 166,7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8 535,8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6 800,2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13 646,3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8 113,7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20 774,7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20 189,4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/>
          <a:srcRect t="31763" b="20952"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54000" t="5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1152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60648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Образование. Социальная политика.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6" cy="350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836"/>
                <a:gridCol w="728943"/>
                <a:gridCol w="728943"/>
                <a:gridCol w="728944"/>
                <a:gridCol w="994015"/>
                <a:gridCol w="1060282"/>
                <a:gridCol w="1149883"/>
                <a:gridCol w="1202150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Разде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первоначальный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4 125,2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3 980,6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3 925,8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4 075,8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4 075,7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04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509120"/>
            <a:ext cx="273630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20320217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2411760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1152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6064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– значимые проекты.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2"/>
                <a:gridCol w="864096"/>
                <a:gridCol w="936104"/>
                <a:gridCol w="864096"/>
                <a:gridCol w="1224136"/>
                <a:gridCol w="1152128"/>
                <a:gridCol w="1115615"/>
              </a:tblGrid>
              <a:tr h="11492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для детей и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0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Изготовление, доставка и установка надгробных памятников участникам ВОВ и локальных войн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6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пенсионерам старше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70-ти лет капитального ремонта, находящегося в их собственности жилого помещения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79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Проведений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537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6"/>
                <a:gridCol w="792088"/>
                <a:gridCol w="792088"/>
                <a:gridCol w="936104"/>
                <a:gridCol w="936104"/>
                <a:gridCol w="864096"/>
                <a:gridCol w="899591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первоначальный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муниципального образования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Ненецкого автономного округа на 2020 - 2022 годы"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"Старшее поколение муниципального образования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Ненецкого автономного округа на 2017 - 2019 годы"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образования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2018 – 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 муниципального жилищного фонда  муниципального образования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2019-2022 годы».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«Снос домов, признанных в установленном порядке ветхими или аварийными и подлежащими сносу или реконструкции, на территории муниципального образования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2019-2020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7 810,7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5 837,0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5 836,6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9144000" cy="63057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2440"/>
                <a:gridCol w="611560"/>
              </a:tblGrid>
              <a:tr h="2943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Основные показатели прогноза социально-экономического развития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МО"</a:t>
                      </a:r>
                      <a:r>
                        <a:rPr lang="ru-RU" sz="1400" dirty="0" err="1" smtClean="0"/>
                        <a:t>Тельвисочный</a:t>
                      </a:r>
                      <a:r>
                        <a:rPr lang="ru-RU" sz="1400" dirty="0" smtClean="0"/>
                        <a:t> сельсовет"  НАО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........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местного бюджета ……………………………………………………………………….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Бюджетная терминология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65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местного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платных услуг и компенсации затрат государства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</a:tr>
              <a:tr h="7065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оборона. 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политика. 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 – значимые проекты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4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МО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сельсовет» НАО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 муниципальных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19-20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 в инвестиции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муниципальных программ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4" cstate="print"/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916832"/>
            <a:ext cx="18722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Оценивалось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муниципальные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268760"/>
            <a:ext cx="38370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Эффективные         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844824"/>
            <a:ext cx="3986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Умеренно эффективные         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5" y="2420888"/>
            <a:ext cx="46085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Эффективность удовлетворительная         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1" y="2996952"/>
            <a:ext cx="5040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Эффективность неудовлетворительная      1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flipV="1">
            <a:off x="2267744" y="1268763"/>
            <a:ext cx="792088" cy="124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V="1">
            <a:off x="2267744" y="1916835"/>
            <a:ext cx="936104" cy="60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>
            <a:off x="2267744" y="2516997"/>
            <a:ext cx="1080121" cy="8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2267744" y="2516997"/>
            <a:ext cx="1512168" cy="407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субсидий -  5 852,7 тыс. руб.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556792"/>
            <a:ext cx="20024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МКП «Энергия»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780928"/>
            <a:ext cx="504056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на возмещение</a:t>
            </a:r>
          </a:p>
          <a:p>
            <a:r>
              <a:rPr lang="ru-RU" dirty="0" smtClean="0"/>
              <a:t> недополученных доходов или финансовое</a:t>
            </a:r>
          </a:p>
          <a:p>
            <a:r>
              <a:rPr lang="ru-RU" dirty="0" smtClean="0"/>
              <a:t> возмещение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ru-RU" dirty="0" smtClean="0"/>
              <a:t>, возникающих при оказании </a:t>
            </a:r>
          </a:p>
          <a:p>
            <a:r>
              <a:rPr lang="ru-RU" dirty="0" smtClean="0"/>
              <a:t>жителям поселения услуг общественных бань"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11760" y="1988840"/>
            <a:ext cx="31683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8034096" cy="4536504"/>
          </a:xfrm>
        </p:spPr>
        <p:txBody>
          <a:bodyPr>
            <a:noAutofit/>
          </a:bodyPr>
          <a:lstStyle/>
          <a:p>
            <a:pPr algn="just" fontAlgn="base">
              <a:spcAft>
                <a:spcPct val="0"/>
              </a:spcAft>
              <a:tabLst>
                <a:tab pos="1343025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году вложено в инвестиции –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1 117,0 тыс. руб.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smtClean="0"/>
              <a:t> - «Приобретена ½ доли жилого дома № 8 по ул. Школьная в с. </a:t>
            </a:r>
            <a:r>
              <a:rPr lang="ru-RU" sz="2400" i="1" dirty="0" err="1" smtClean="0"/>
              <a:t>Тельвиска</a:t>
            </a:r>
            <a:r>
              <a:rPr lang="ru-RU" sz="2400" i="1" dirty="0" smtClean="0"/>
              <a:t> МО «</a:t>
            </a:r>
            <a:r>
              <a:rPr lang="ru-RU" sz="2400" i="1" dirty="0" err="1" smtClean="0"/>
              <a:t>Тельвисочный</a:t>
            </a:r>
            <a:r>
              <a:rPr lang="ru-RU" sz="2400" i="1" dirty="0" smtClean="0"/>
              <a:t> сельсовет» НАО» 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- </a:t>
            </a:r>
            <a:r>
              <a:rPr lang="ru-RU" sz="2400" dirty="0" smtClean="0"/>
              <a:t>Выкуплено недвижимое имущество (квартира, площадью 31,9 кв.м.) расположенного по адресу: НАО, </a:t>
            </a:r>
            <a:r>
              <a:rPr lang="ru-RU" sz="2400" dirty="0" err="1" smtClean="0"/>
              <a:t>с.Тельвиска</a:t>
            </a:r>
            <a:r>
              <a:rPr lang="ru-RU" sz="2400" dirty="0" smtClean="0"/>
              <a:t>, </a:t>
            </a:r>
            <a:r>
              <a:rPr lang="ru-RU" sz="2400" dirty="0" err="1" smtClean="0"/>
              <a:t>ул.Пустозерская</a:t>
            </a:r>
            <a:r>
              <a:rPr lang="ru-RU" sz="2400" dirty="0" smtClean="0"/>
              <a:t>, д.30, кВ. 8.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332656"/>
            <a:ext cx="547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476672"/>
            <a:ext cx="305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марта в 15 часов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здании Администрации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Сельского поселения«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сельсовет»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Заполярного района Ненецкого автономного округа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состоялись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публичные слушания по проекту решения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«Об исполнении местного бюджета за 2021 год»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Протокол публичных слушаний размещен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официальном сайте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https://adm-telwiska.ru/admin/pages/page-e5f72d7f3011529a5b27b52b505d4a40/update-page-e5f72d7f3011529a5b27b52b505d4a40/?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page-number=1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93296"/>
            <a:ext cx="885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98884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606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показатели </a:t>
            </a:r>
          </a:p>
          <a:p>
            <a:pPr algn="ctr"/>
            <a:r>
              <a:rPr lang="ru-RU" dirty="0" smtClean="0"/>
              <a:t>прогноза социально-экономического развития</a:t>
            </a:r>
          </a:p>
          <a:p>
            <a:pPr algn="ctr"/>
            <a:r>
              <a:rPr lang="ru-RU" dirty="0" smtClean="0"/>
              <a:t> Сельского поселения"</a:t>
            </a:r>
            <a:r>
              <a:rPr lang="ru-RU" dirty="0" err="1" smtClean="0"/>
              <a:t>Тельвисочный</a:t>
            </a:r>
            <a:r>
              <a:rPr lang="ru-RU" dirty="0" smtClean="0"/>
              <a:t> сельсовет"  ЗР НАО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1" y="1596723"/>
          <a:ext cx="8712966" cy="42472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2776"/>
                <a:gridCol w="914538"/>
                <a:gridCol w="884716"/>
                <a:gridCol w="864836"/>
                <a:gridCol w="914538"/>
                <a:gridCol w="914538"/>
                <a:gridCol w="917024"/>
              </a:tblGrid>
              <a:tr h="1315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прогноз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</a:tr>
              <a:tr h="123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2022-202</a:t>
                      </a:r>
                      <a:fld id="{9F7C158A-7A4A-4BC0-B45C-0C1A0D8C0547}" type="slidenum">
                        <a:rPr lang="ru-RU" sz="1000" u="none" strike="noStrike" smtClean="0"/>
                        <a:pPr algn="ctr" fontAlgn="ctr"/>
                        <a:t>3</a:t>
                      </a:fld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Численность населения (среднегодовая)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858/885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858/865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823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843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821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Площадь жилого фонда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кв.м.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25604,9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25604,9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27605,6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27605,6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25606,4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Протяженность электрических сетей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метр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13 387,32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Количество электростанций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/>
                        <a:t>шт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Трансформаторные подстанции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/>
                        <a:t>шт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Протяженность ВЛ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метр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котельных 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Протяженность теплотрассы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40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Протяженность </a:t>
                      </a:r>
                      <a:r>
                        <a:rPr lang="ru-RU" sz="1000" u="none" strike="noStrike" dirty="0" smtClean="0"/>
                        <a:t>газораспределительной </a:t>
                      </a:r>
                      <a:r>
                        <a:rPr lang="ru-RU" sz="1000" u="none" strike="noStrike" dirty="0"/>
                        <a:t>поселковой сети  </a:t>
                      </a:r>
                      <a:br>
                        <a:rPr lang="ru-RU" sz="1000" u="none" strike="noStrike" dirty="0"/>
                      </a:b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Деревянные мостовые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метр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2 356,00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2 356,00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2 356,00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2 356,00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2 356,00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Тротуары из брусчатки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1075,0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</a:t>
                      </a:r>
                      <a:r>
                        <a:rPr lang="ru-RU" sz="1000" u="none" strike="noStrike" dirty="0" smtClean="0"/>
                        <a:t>025,0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</a:t>
                      </a:r>
                      <a:r>
                        <a:rPr lang="ru-RU" sz="1000" u="none" strike="noStrike" dirty="0" smtClean="0"/>
                        <a:t>025,0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</a:t>
                      </a:r>
                      <a:r>
                        <a:rPr lang="ru-RU" sz="1000" u="none" strike="noStrike" dirty="0" smtClean="0"/>
                        <a:t>025,0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</a:t>
                      </a:r>
                      <a:r>
                        <a:rPr lang="ru-RU" sz="1000" u="none" strike="noStrike" dirty="0" smtClean="0"/>
                        <a:t>025,0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Пожарные водоемы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6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Обеспечение первичных мер пожарной безопасности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тыс.руб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41,9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231,0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90,0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93,6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191,2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Водоснабжение (колодцыв с.Тельвиска, д.Устье)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526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Протяженность автомобильных дорог общего пользования с твердым покрытием (федерального, регионального и межмуниципального, местного значения)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км.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детские площадки 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спортивные площадки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Памятники воинам ВОВ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Памятники культуры  "Крест обетный"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6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Малое и среднее предпринимательство, включая микропредприятия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04664"/>
            <a:ext cx="41044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1340768"/>
            <a:ext cx="1368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257,05  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348880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843 человек без учета временно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356992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населенных пункта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4797152"/>
            <a:ext cx="15841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Тельвиска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301208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д.Макарово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407707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д.Устье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11760" y="1484784"/>
            <a:ext cx="7920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48064" y="126876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04048" y="1268760"/>
            <a:ext cx="115212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971600" y="3789040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55776" y="3789040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555776" y="3789040"/>
            <a:ext cx="25202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1700811"/>
          <a:ext cx="8928993" cy="4891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589"/>
                <a:gridCol w="935835"/>
                <a:gridCol w="1080120"/>
                <a:gridCol w="1080120"/>
                <a:gridCol w="1054137"/>
                <a:gridCol w="965748"/>
                <a:gridCol w="932444"/>
              </a:tblGrid>
              <a:tr h="511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Показатель, тыс.рублей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Факт </a:t>
                      </a:r>
                      <a:r>
                        <a:rPr lang="ru-RU" sz="1400" u="none" strike="noStrike" dirty="0" smtClean="0"/>
                        <a:t>2019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Факт </a:t>
                      </a:r>
                      <a:r>
                        <a:rPr lang="ru-RU" sz="1400" u="none" strike="noStrike" dirty="0" smtClean="0"/>
                        <a:t>2020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Утверждено </a:t>
                      </a:r>
                      <a:r>
                        <a:rPr lang="ru-RU" sz="1400" u="none" strike="noStrike" dirty="0" smtClean="0"/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Уточненный план </a:t>
                      </a:r>
                      <a:r>
                        <a:rPr lang="ru-RU" sz="1400" u="none" strike="noStrike" dirty="0" smtClean="0"/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Исполнено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% исполнения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Доходы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62 494,0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56 464,5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+mn-lt"/>
                        </a:rPr>
                        <a:t>51 134,1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80 157,6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78 544,1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98,0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Безвозмездные поступления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57 648,9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53 273,7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53 966,7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76 598,3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74 378,2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97,1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в т.ч. 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 окружного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22 744,9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21 913,5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9 951,9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24 347,4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23 558,7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96,8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 районного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34 707,5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32 022,9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44 014,8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52 234,9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50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803,5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97,3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201,6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62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от возврата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-5,1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-682,7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418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Налоговые, неналоговые доходы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4 845,1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3 190,8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3 167,4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3 559,3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4 165,9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117,0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Расходы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50 358,2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69 281,9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51 134,1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80 341,0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77 666,3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96,7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/>
                        <a:t>Профицит</a:t>
                      </a:r>
                      <a:r>
                        <a:rPr lang="ru-RU" sz="1400" u="none" strike="noStrike" dirty="0"/>
                        <a:t>/Дефицит (+/-)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12 135,8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- 12 817,4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-183,4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877,8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% дефицита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Источники финансирования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дефицита бюджета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183,4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Изменение остатков на счетах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по учету средств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183,4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Исполнение местного бюджета в 2021 году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1403648" y="2420888"/>
            <a:ext cx="3024336" cy="3024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75656" y="2780928"/>
            <a:ext cx="2880320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83768" y="4509120"/>
            <a:ext cx="1008112" cy="936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4" y="3573016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80 157,6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504" y="5157193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дефицит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(-) 183,4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95736" y="1700808"/>
          <a:ext cx="1584176" cy="432047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660232" y="1700807"/>
          <a:ext cx="1368152" cy="504057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ФАКТ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Овал 24"/>
          <p:cNvSpPr/>
          <p:nvPr/>
        </p:nvSpPr>
        <p:spPr>
          <a:xfrm>
            <a:off x="4644008" y="2420888"/>
            <a:ext cx="2952328" cy="30963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07504" y="2348880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расходы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80 341,0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812360" y="2492896"/>
          <a:ext cx="1224136" cy="731520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расходы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77 666,3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4716016" y="2852936"/>
            <a:ext cx="2808312" cy="2664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96136" y="4725144"/>
            <a:ext cx="792088" cy="792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884368" y="3725416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78 544,1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956376" y="5309593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профицит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877,8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тыс.рублей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07504" y="4221088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(превышение расходов бюджета над его доходами) Принимается решение об источниках покрытия дефицита бюджета: использовать имеющиеся накопления, остатки или привлечь заемные средства.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422108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превышение доходов бюджета над его расходами Необходимо определить, как их использовать: накапливать резервы остатки или погашать долг.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558924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475656" y="2996952"/>
            <a:ext cx="1924800" cy="1152128"/>
          </a:xfrm>
          <a:prstGeom prst="triangle">
            <a:avLst>
              <a:gd name="adj" fmla="val 5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043608" y="2564904"/>
            <a:ext cx="2736304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611560" y="2564904"/>
            <a:ext cx="936104" cy="79208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лыбающееся лицо 41"/>
          <p:cNvSpPr/>
          <p:nvPr/>
        </p:nvSpPr>
        <p:spPr>
          <a:xfrm>
            <a:off x="3203848" y="2132856"/>
            <a:ext cx="576064" cy="50405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11560" y="2204864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275857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652120" y="3149352"/>
            <a:ext cx="2088232" cy="1152128"/>
          </a:xfrm>
          <a:prstGeom prst="triangle">
            <a:avLst>
              <a:gd name="adj" fmla="val 5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508104" y="2636912"/>
            <a:ext cx="2664296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Улыбающееся лицо 49"/>
          <p:cNvSpPr/>
          <p:nvPr/>
        </p:nvSpPr>
        <p:spPr>
          <a:xfrm>
            <a:off x="5436096" y="2060848"/>
            <a:ext cx="864096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1" name="Улыбающееся лицо 50"/>
          <p:cNvSpPr/>
          <p:nvPr/>
        </p:nvSpPr>
        <p:spPr>
          <a:xfrm>
            <a:off x="7524328" y="2564904"/>
            <a:ext cx="1152128" cy="100811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292080" y="162880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812360" y="227687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" descr="https://realguy.ru/wp-content/uploads/mat_6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080120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691680" y="260648"/>
            <a:ext cx="712879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долг в 2021 году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Заполярного района Ненецкого Автономного Округа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планировался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5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доходов местного бюджета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8640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04664"/>
            <a:ext cx="9361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78 544,1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4046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98%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0" y="1628800"/>
            <a:ext cx="255577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2 172,8 тыс.руб.  116,8 %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15817" y="1628800"/>
            <a:ext cx="2088231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1 993,1 тыс. руб. 117,3%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580112" y="1628800"/>
            <a:ext cx="295232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74 378,2 тыс.руб.    97,1%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348880"/>
            <a:ext cx="194421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 1 079,5 тыс.руб.  126,6%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-Акцизы 555,5 тыс. руб. 101,9%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 на совокупный доход 130,7 тыс.руб. 238,5%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 на имущество физических лиц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53,7 тыс. руб. 120,7 %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Земельный налог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352,8 тыс. руб. 98,4%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5,2 тыс. руб. 106,1%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348880"/>
            <a:ext cx="2232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993,6 тыс. руб. 130,9%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249,7 тыс. руб. 100%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Штрафы,санкции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693,5 тыс.руб. 100,4%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56,0 тыс. руб.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0,3 тыс. руб.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348880"/>
            <a:ext cx="29523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-Дотации  13 014,0 тыс.руб.  100%.,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т.ч.: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 окружного бюджета – 2 197,2 т. р.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 районного бюджета – 10 816,8 т. р.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-Субсидии – 7 084,9 тыс. руб.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-Субвенции –14 276,6 тыс. руб.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-Иные межбюджетные трансферты –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39 986,7 тыс. руб.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-Прочие безвозмездные поступления – 16,0 тыс.руб.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2063</Words>
  <Application>Microsoft Office PowerPoint</Application>
  <PresentationFormat>Экран (4:3)</PresentationFormat>
  <Paragraphs>852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 2021 году вложено в инвестиции – 1 117,0 тыс. руб..  - «Приобретена ½ доли жилого дома № 8 по ул. Школьная в с. Тельвиска МО «Тельвисочный сельсовет» НАО»   - Выкуплено недвижимое имущество (квартира, площадью 31,9 кв.м.) расположенного по адресу: НАО, с.Тельвиска, ул.Пустозерская, д.30, кВ. 8.  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Пользователь</cp:lastModifiedBy>
  <cp:revision>323</cp:revision>
  <dcterms:created xsi:type="dcterms:W3CDTF">2019-02-15T14:09:04Z</dcterms:created>
  <dcterms:modified xsi:type="dcterms:W3CDTF">2022-03-30T07:03:59Z</dcterms:modified>
</cp:coreProperties>
</file>