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8"/>
  </p:notesMasterIdLst>
  <p:sldIdLst>
    <p:sldId id="256" r:id="rId2"/>
    <p:sldId id="293" r:id="rId3"/>
    <p:sldId id="285" r:id="rId4"/>
    <p:sldId id="273" r:id="rId5"/>
    <p:sldId id="317" r:id="rId6"/>
    <p:sldId id="306" r:id="rId7"/>
    <p:sldId id="307" r:id="rId8"/>
    <p:sldId id="308" r:id="rId9"/>
    <p:sldId id="309" r:id="rId10"/>
    <p:sldId id="310" r:id="rId11"/>
    <p:sldId id="311" r:id="rId12"/>
    <p:sldId id="314" r:id="rId13"/>
    <p:sldId id="318" r:id="rId14"/>
    <p:sldId id="315" r:id="rId15"/>
    <p:sldId id="31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73;&#1102;&#1076;&#1078;&#1077;&#1090;%20&#1091;&#1090;&#1086;&#1095;&#1085;&#1077;&#1085;&#1085;&#1099;&#1081;%202015,2016%20&#1087;&#1088;&#1077;&#1082;&#1090;%202017&#1075;%20%20&#1055;&#1088;&#1077;&#1079;&#1077;&#1085;&#1090;&#1072;&#1094;&#1080;&#1103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5;&#1086;&#1083;&#1100;&#1079;&#1086;&#1074;&#1072;&#1090;&#1077;&#1083;&#1100;\Desktop\&#1080;&#1089;&#1087;&#1086;&#1083;&#1085;&#1077;&#1085;&#1080;&#1077;%20&#1073;&#1102;&#1076;&#1078;&#1077;&#1090;&#1072;%201%20&#1082;&#1074;.2017%20&#1075;&#1086;&#1076;&#1072;(&#1055;&#1088;&#1077;&#1079;&#1077;&#1085;&#1090;&#1072;&#1094;&#1080;&#1103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gapWidth val="95"/>
        <c:gapDepth val="95"/>
        <c:shape val="box"/>
        <c:axId val="66142592"/>
        <c:axId val="66144128"/>
        <c:axId val="0"/>
      </c:bar3DChart>
      <c:catAx>
        <c:axId val="66142592"/>
        <c:scaling>
          <c:orientation val="minMax"/>
        </c:scaling>
        <c:axPos val="b"/>
        <c:majorTickMark val="none"/>
        <c:tickLblPos val="nextTo"/>
        <c:crossAx val="66144128"/>
        <c:crosses val="autoZero"/>
        <c:auto val="1"/>
        <c:lblAlgn val="ctr"/>
        <c:lblOffset val="100"/>
      </c:catAx>
      <c:valAx>
        <c:axId val="66144128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6614259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dirty="0" smtClean="0"/>
              <a:t>Муниципальный долг МО «</a:t>
            </a:r>
            <a:r>
              <a:rPr lang="ru-RU" sz="1800" b="1" dirty="0" err="1" smtClean="0"/>
              <a:t>Тельвисочный</a:t>
            </a:r>
            <a:r>
              <a:rPr lang="ru-RU" sz="1800" b="1" baseline="0" dirty="0" smtClean="0"/>
              <a:t> сельсовет</a:t>
            </a:r>
            <a:r>
              <a:rPr lang="ru-RU" sz="1800" b="1" dirty="0" smtClean="0"/>
              <a:t>» НАО не планируется</a:t>
            </a:r>
            <a:endParaRPr lang="ru-RU" sz="1800" dirty="0"/>
          </a:p>
        </c:rich>
      </c:tx>
      <c:layout/>
    </c:title>
    <c:view3D>
      <c:depthPercent val="100"/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gapWidth val="95"/>
        <c:gapDepth val="95"/>
        <c:shape val="box"/>
        <c:axId val="66172032"/>
        <c:axId val="66173568"/>
        <c:axId val="0"/>
      </c:bar3DChart>
      <c:catAx>
        <c:axId val="6617203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6173568"/>
        <c:crosses val="autoZero"/>
        <c:auto val="1"/>
        <c:lblAlgn val="ctr"/>
        <c:lblOffset val="100"/>
      </c:catAx>
      <c:valAx>
        <c:axId val="66173568"/>
        <c:scaling>
          <c:orientation val="minMax"/>
        </c:scaling>
        <c:delete val="1"/>
        <c:axPos val="l"/>
        <c:numFmt formatCode="0.0" sourceLinked="1"/>
        <c:tickLblPos val="none"/>
        <c:crossAx val="661720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0.27426</cdr:x>
      <cdr:y>0.1427</cdr:y>
    </cdr:from>
    <cdr:to>
      <cdr:x>0.39619</cdr:x>
      <cdr:y>0.33318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56780" y="6850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0.02461</cdr:x>
      <cdr:y>0.0227</cdr:y>
    </cdr:from>
    <cdr:to>
      <cdr:x>0.9656</cdr:x>
      <cdr:y>0.71429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4572" y="102996"/>
          <a:ext cx="7056784" cy="313736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Муниципальный долг на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01.04.2024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года</a:t>
          </a:r>
        </a:p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0,0 тыс. руб.</a:t>
          </a: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0.60073</cdr:x>
      <cdr:y>0.5327</cdr:y>
    </cdr:from>
    <cdr:to>
      <cdr:x>0.72266</cdr:x>
      <cdr:y>0.72317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505052" y="2557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0.29346</cdr:x>
      <cdr:y>0.53968</cdr:y>
    </cdr:from>
    <cdr:to>
      <cdr:x>0.4154</cdr:x>
      <cdr:y>0.74125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00796" y="2448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0.39909</cdr:x>
      <cdr:y>0.69841</cdr:y>
    </cdr:from>
    <cdr:to>
      <cdr:x>0.60073</cdr:x>
      <cdr:y>0.95238</cdr:y>
    </cdr:to>
    <cdr:sp macro="" textlink="">
      <cdr:nvSpPr>
        <cdr:cNvPr id="20" name="Блок-схема: извлечение 19"/>
        <cdr:cNvSpPr/>
      </cdr:nvSpPr>
      <cdr:spPr>
        <a:xfrm xmlns:a="http://schemas.openxmlformats.org/drawingml/2006/main">
          <a:off x="2992884" y="3168352"/>
          <a:ext cx="1512168" cy="1152128"/>
        </a:xfrm>
        <a:prstGeom xmlns:a="http://schemas.openxmlformats.org/drawingml/2006/main" prst="flowChartExtra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0.20906</cdr:x>
      <cdr:y>0.42857</cdr:y>
    </cdr:from>
    <cdr:to>
      <cdr:x>0.36795</cdr:x>
      <cdr:y>0.66667</cdr:y>
    </cdr:to>
    <cdr:sp macro="" textlink="">
      <cdr:nvSpPr>
        <cdr:cNvPr id="21" name="Блок-схема: дисплей 20"/>
        <cdr:cNvSpPr/>
      </cdr:nvSpPr>
      <cdr:spPr>
        <a:xfrm xmlns:a="http://schemas.openxmlformats.org/drawingml/2006/main">
          <a:off x="1800199" y="1944216"/>
          <a:ext cx="1368153" cy="1080120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0.64391</cdr:x>
      <cdr:y>0.42857</cdr:y>
    </cdr:from>
    <cdr:to>
      <cdr:x>0.80279</cdr:x>
      <cdr:y>0.66667</cdr:y>
    </cdr:to>
    <cdr:sp macro="" textlink="">
      <cdr:nvSpPr>
        <cdr:cNvPr id="22" name="Блок-схема: дисплей 21"/>
        <cdr:cNvSpPr/>
      </cdr:nvSpPr>
      <cdr:spPr>
        <a:xfrm xmlns:a="http://schemas.openxmlformats.org/drawingml/2006/main">
          <a:off x="5544616" y="1944215"/>
          <a:ext cx="1368152" cy="1080135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0.23415</cdr:x>
      <cdr:y>0.69841</cdr:y>
    </cdr:from>
    <cdr:to>
      <cdr:x>0.81952</cdr:x>
      <cdr:y>0.71429</cdr:y>
    </cdr:to>
    <cdr:sp macro="" textlink="">
      <cdr:nvSpPr>
        <cdr:cNvPr id="11" name="Двойная стрелка влево/вправо 10"/>
        <cdr:cNvSpPr/>
      </cdr:nvSpPr>
      <cdr:spPr>
        <a:xfrm xmlns:a="http://schemas.openxmlformats.org/drawingml/2006/main">
          <a:off x="2016224" y="3168352"/>
          <a:ext cx="5040560" cy="72008"/>
        </a:xfrm>
        <a:prstGeom xmlns:a="http://schemas.openxmlformats.org/drawingml/2006/main" prst="left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E1BD7-EF76-4C45-B8E4-CB64F811244B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E4B8C-1B4B-49CE-9C40-8CAE90494C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E4B8C-1B4B-49CE-9C40-8CAE90494C9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76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31540" y="1877776"/>
            <a:ext cx="853294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/>
              <a:t> ПОСТАНОВЛЕНИЕ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года №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Администрации Сельского поселения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сельсовет» Заполярного района Ненецкого автономного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«Об утверждении отчета об исполнении местного бюджета за первый квартал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года»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5517232"/>
            <a:ext cx="37079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284984"/>
            <a:ext cx="9144000" cy="24482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260648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Физическая культура и спорт. Исполнение 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9" cy="3663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5"/>
                <a:gridCol w="1442610"/>
                <a:gridCol w="1442610"/>
              </a:tblGrid>
              <a:tr h="8352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2024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667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667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Профессиональная подготовка, переподготовка и повышение квалификации.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667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4 396,4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693,8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693,6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05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4365104"/>
            <a:ext cx="471601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427984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Исполнение муниципальных программ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556792"/>
          <a:ext cx="9143999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886"/>
                <a:gridCol w="864096"/>
                <a:gridCol w="1008112"/>
                <a:gridCol w="1152128"/>
                <a:gridCol w="1368152"/>
                <a:gridCol w="1187625"/>
              </a:tblGrid>
              <a:tr h="112824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2024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359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Сельского поселения"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6136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и поддержка  муниципального жилищного фонда  Сельского поселения"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6136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«Благоустройство территории Сельского поселения «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Заполярного района Ненецкого автономного округа на 2024 – 2026 годы» </a:t>
                      </a: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846,3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41,9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41,9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на 01 апреля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140,2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Контрольно-счетная палата  Заполярного района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37" y="5301208"/>
            <a:ext cx="7776864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 осуществление полномочий внешнего</a:t>
            </a:r>
          </a:p>
          <a:p>
            <a:r>
              <a:rPr lang="ru-RU" dirty="0" smtClean="0"/>
              <a:t>финансового контроля  контрольно – счетного органа</a:t>
            </a:r>
          </a:p>
          <a:p>
            <a:r>
              <a:rPr lang="ru-RU" dirty="0" smtClean="0"/>
              <a:t> Сельского поселения  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 ЗР НАО</a:t>
            </a:r>
          </a:p>
          <a:p>
            <a:endParaRPr lang="ru-RU" dirty="0"/>
          </a:p>
        </p:txBody>
      </p:sp>
      <p:cxnSp>
        <p:nvCxnSpPr>
          <p:cNvPr id="12" name="Прямая со стрелкой 11"/>
          <p:cNvCxnSpPr>
            <a:endCxn id="9" idx="0"/>
          </p:cNvCxnSpPr>
          <p:nvPr/>
        </p:nvCxnSpPr>
        <p:spPr>
          <a:xfrm flipH="1">
            <a:off x="4283969" y="3429000"/>
            <a:ext cx="2232247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субсидий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2 100,0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 недополученных доходов или финансовое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 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7962088" cy="4680520"/>
          </a:xfrm>
        </p:spPr>
        <p:txBody>
          <a:bodyPr>
            <a:noAutofit/>
          </a:bodyPr>
          <a:lstStyle/>
          <a:p>
            <a:pPr algn="ctr" fontAlgn="base">
              <a:lnSpc>
                <a:spcPct val="150000"/>
              </a:lnSpc>
              <a:spcAft>
                <a:spcPct val="0"/>
              </a:spcAft>
              <a:tabLst>
                <a:tab pos="1343025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на 2024 год  в сумме 11 637,9 тыс. руб.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Исполнения на отчетную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дату – нет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рамках Муниципальной программы  "Строительство (приобретение) и проведение мероприятий по капитальному и текущему ремонту жилых помещений муниципального района "Заполярный район" на 2020 - 2030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годы« запланированы средства на приобретение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жилых помещений 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с.Тельвиска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Сельского поселения "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сельсовет"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 НАО в  муниципальную собственность план реализации мероприятия предусмотрен на 3 квартал 2024 года</a:t>
            </a:r>
            <a:endParaRPr lang="ru-RU" sz="14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764704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7647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556792"/>
            <a:ext cx="6984776" cy="179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ФИНАНСОВЫЙ ОТДЕЛ 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АДМИНИСТРАЦИИ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7200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984776" cy="5040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Основные параметры  исполнения местного бюджета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первый квартал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года (тыс.руб.)</a:t>
            </a:r>
            <a:endParaRPr lang="ru-RU" sz="1800" dirty="0">
              <a:ln>
                <a:solidFill>
                  <a:srgbClr val="0070C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941168"/>
            <a:ext cx="9144000" cy="201622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196751"/>
          <a:ext cx="9036494" cy="3961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817"/>
                <a:gridCol w="1351430"/>
                <a:gridCol w="1526826"/>
                <a:gridCol w="1263230"/>
                <a:gridCol w="1728191"/>
              </a:tblGrid>
              <a:tr h="10081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 на отчетную дату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01.04.2024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отношению квартального плана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3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60 231,4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11 910,7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11 935,3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59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3 689,7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852,2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166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541,7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11 058,5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11 037,8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61 427,6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12 046,5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11 704,1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/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(-,+)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- 1 196,2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- 135,8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231,2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дефицита бюджета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1 196,2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на счетах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 учету средств бюджета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1 196,2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8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95536" y="1700808"/>
          <a:ext cx="828092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23528" y="1916832"/>
          <a:ext cx="861092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доходам за первый  квартал 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4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124745"/>
          <a:ext cx="9108504" cy="4495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1224136"/>
                <a:gridCol w="1152128"/>
                <a:gridCol w="1224136"/>
                <a:gridCol w="1043608"/>
              </a:tblGrid>
              <a:tr h="115212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доходов 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 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01.04.2024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1 169,6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200,9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795,1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198,8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215,7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108,5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совокупный доход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31,9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208,5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994,7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321,6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352,8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360,7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поступления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56 541,7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11 058,5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11 037,8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расходам за первый квартал,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052736"/>
          <a:ext cx="9144000" cy="4638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9992"/>
                <a:gridCol w="1224136"/>
                <a:gridCol w="1080120"/>
                <a:gridCol w="1296144"/>
                <a:gridCol w="1043608"/>
              </a:tblGrid>
              <a:tr h="10065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2024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20 691,7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5 304,7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4 963,8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334,2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4 180,8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- коммунальное хозяйство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31 394,2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4 973,4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4 973,1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4 396,4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03648" y="47667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вопросы. Исполнение 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6334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4"/>
                <a:gridCol w="1625588"/>
                <a:gridCol w="1259632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2024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3 440,3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1 082,9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1 082,8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7138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13 631,6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3 318,8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2 978,2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560,9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проведения выборов и референдумов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2 924,9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исполнение за первый квартал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412775"/>
          <a:ext cx="8928992" cy="4361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1112613"/>
                <a:gridCol w="931836"/>
                <a:gridCol w="1258851"/>
                <a:gridCol w="1408690"/>
                <a:gridCol w="1408690"/>
              </a:tblGrid>
              <a:tr h="10349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2024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34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334,2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860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284,1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67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548680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  исполнение 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928992" cy="2732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5169"/>
                <a:gridCol w="1017279"/>
                <a:gridCol w="1152128"/>
                <a:gridCol w="1080120"/>
                <a:gridCol w="1440160"/>
                <a:gridCol w="1224136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2024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882,2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3 280,6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61048"/>
            <a:ext cx="9144000" cy="29969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404664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 исполнение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8" cy="3463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5"/>
                <a:gridCol w="954274"/>
                <a:gridCol w="954274"/>
                <a:gridCol w="1289163"/>
                <a:gridCol w="1442611"/>
                <a:gridCol w="1442611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2024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2024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01.04.2024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14 871,4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7 847,8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2 765,4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2 765,3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8 315,4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2 199,6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2 199,4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4094</TotalTime>
  <Words>1073</Words>
  <Application>Microsoft Office PowerPoint</Application>
  <PresentationFormat>Экран (4:3)</PresentationFormat>
  <Paragraphs>372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Основные параметры  исполнения местного бюджета  за первый квартал 2024 года (тыс.руб.)</vt:lpstr>
      <vt:lpstr>РАЗМЕР МУНИЦИПАЛЬНОГО ДОЛГА</vt:lpstr>
      <vt:lpstr>Исполнение  по доходам за первый  квартал , тыс. руб.</vt:lpstr>
      <vt:lpstr>Исполнение  по расходам за первый квартал, тыс. руб.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План на 2024 год  в сумме 11 637,9 тыс. руб. Исполнения на отчетную дату – нет В рамках Муниципальной программы  "Строительство (приобретение) и проведение мероприятий по капитальному и текущему ремонту жилых помещений муниципального района "Заполярный район" на 2020 - 2030 годы« запланированы средства на приобретение жилых помещений в с.Тельвиска Сельского поселения "Тельвисочный сельсовет" ЗР НАО в  муниципальную собственность план реализации мероприятия предусмотрен на 3 квартал 2024 года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515</cp:revision>
  <dcterms:created xsi:type="dcterms:W3CDTF">2016-06-20T09:05:39Z</dcterms:created>
  <dcterms:modified xsi:type="dcterms:W3CDTF">2024-04-10T11:14:28Z</dcterms:modified>
</cp:coreProperties>
</file>