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272" r:id="rId11"/>
    <p:sldId id="273" r:id="rId12"/>
    <p:sldId id="274" r:id="rId13"/>
    <p:sldId id="275" r:id="rId14"/>
    <p:sldId id="276" r:id="rId15"/>
    <p:sldId id="298" r:id="rId16"/>
    <p:sldId id="299" r:id="rId17"/>
    <p:sldId id="308" r:id="rId18"/>
    <p:sldId id="305" r:id="rId19"/>
    <p:sldId id="304" r:id="rId20"/>
    <p:sldId id="303" r:id="rId21"/>
    <p:sldId id="278" r:id="rId22"/>
    <p:sldId id="307" r:id="rId23"/>
    <p:sldId id="306" r:id="rId24"/>
    <p:sldId id="293" r:id="rId25"/>
    <p:sldId id="27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84;&#1077;&#1089;&#1090;&#1085;&#1099;&#1081;%20&#1073;&#1102;&#1076;&#1078;&#1077;&#1090;%20&#1085;&#1072;%202019%20&#1075;&#1086;&#1076;%20&#1076;&#1083;&#1103;%20&#1073;&#1102;&#1076;&#1078;&#1077;&#1090;%20&#1075;&#1088;&#1072;&#1078;&#1076;&#1072;&#108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84;&#1077;&#1089;&#1090;&#1085;&#1099;&#1081;%20&#1073;&#1102;&#1076;&#1078;&#1077;&#1090;%20&#1085;&#1072;%202019%20&#1075;&#1086;&#1076;%20&#1076;&#1083;&#1103;%20&#1073;&#1102;&#1076;&#1078;&#1077;&#1090;%20&#1075;&#1088;&#1072;&#1078;&#1076;&#1072;&#1085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84;&#1077;&#1089;&#1090;&#1085;&#1099;&#1081;%20&#1073;&#1102;&#1076;&#1078;&#1077;&#1090;%20&#1085;&#1072;%202019%20&#1075;&#1086;&#1076;%20&#1076;&#1083;&#1103;%20&#1073;&#1102;&#1076;&#1078;&#1077;&#1090;%20&#1075;&#1088;&#1072;&#1078;&#1076;&#1072;&#1085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84;&#1077;&#1089;&#1090;&#1085;&#1099;&#1081;%20&#1073;&#1102;&#1076;&#1078;&#1077;&#1090;%20&#1085;&#1072;%202019%20&#1075;&#1086;&#1076;%20&#1076;&#1083;&#1103;%20&#1073;&#1102;&#1076;&#1078;&#1077;&#1090;%20&#1075;&#1088;&#1072;&#1078;&#1076;&#1072;&#108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percentStacked"/>
        <c:ser>
          <c:idx val="0"/>
          <c:order val="0"/>
          <c:tx>
            <c:strRef>
              <c:f>'структура доходов 201-2017'!$A$2</c:f>
              <c:strCache>
                <c:ptCount val="1"/>
                <c:pt idx="0">
                  <c:v>налоговые доходы 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C000"/>
              </a:solidFill>
            </a:ln>
          </c:spPr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 </a:t>
                    </a:r>
                    <a:r>
                      <a:rPr lang="en-US" smtClean="0"/>
                      <a:t>2</a:t>
                    </a:r>
                    <a:r>
                      <a:rPr lang="ru-RU" smtClean="0"/>
                      <a:t>08,0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доходов 201-2017'!$B$1:$D$1</c:f>
              <c:strCache>
                <c:ptCount val="3"/>
                <c:pt idx="0">
                  <c:v>факт 2019</c:v>
                </c:pt>
                <c:pt idx="1">
                  <c:v>уточненный план 2020</c:v>
                </c:pt>
                <c:pt idx="2">
                  <c:v>Проект 2021</c:v>
                </c:pt>
              </c:strCache>
            </c:strRef>
          </c:cat>
          <c:val>
            <c:numRef>
              <c:f>'структура доходов 201-2017'!$B$2:$D$2</c:f>
              <c:numCache>
                <c:formatCode>#,##0.0</c:formatCode>
                <c:ptCount val="3"/>
                <c:pt idx="0">
                  <c:v>2118.1999999999998</c:v>
                </c:pt>
                <c:pt idx="1">
                  <c:v>2042.2</c:v>
                </c:pt>
                <c:pt idx="2">
                  <c:v>2218.6</c:v>
                </c:pt>
              </c:numCache>
            </c:numRef>
          </c:val>
        </c:ser>
        <c:ser>
          <c:idx val="1"/>
          <c:order val="1"/>
          <c:tx>
            <c:strRef>
              <c:f>'структура доходов 201-2017'!$A$3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70C0"/>
              </a:solidFill>
            </a:ln>
          </c:spPr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доходов 201-2017'!$B$1:$D$1</c:f>
              <c:strCache>
                <c:ptCount val="3"/>
                <c:pt idx="0">
                  <c:v>факт 2019</c:v>
                </c:pt>
                <c:pt idx="1">
                  <c:v>уточненный план 2020</c:v>
                </c:pt>
                <c:pt idx="2">
                  <c:v>Проект 2021</c:v>
                </c:pt>
              </c:strCache>
            </c:strRef>
          </c:cat>
          <c:val>
            <c:numRef>
              <c:f>'структура доходов 201-2017'!$B$3:$D$3</c:f>
              <c:numCache>
                <c:formatCode>#,##0.0</c:formatCode>
                <c:ptCount val="3"/>
                <c:pt idx="0">
                  <c:v>2726.9</c:v>
                </c:pt>
                <c:pt idx="1">
                  <c:v>1060.5999999999999</c:v>
                </c:pt>
                <c:pt idx="2">
                  <c:v>959.4</c:v>
                </c:pt>
              </c:numCache>
            </c:numRef>
          </c:val>
        </c:ser>
        <c:ser>
          <c:idx val="2"/>
          <c:order val="2"/>
          <c:tx>
            <c:strRef>
              <c:f>'структура доходов 201-2017'!$A$4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00B050"/>
              </a:solidFill>
            </a:ln>
          </c:spPr>
          <c:dLbls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53</a:t>
                    </a:r>
                    <a:r>
                      <a:rPr lang="ru-RU" baseline="0" smtClean="0"/>
                      <a:t> 966,7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доходов 201-2017'!$B$1:$D$1</c:f>
              <c:strCache>
                <c:ptCount val="3"/>
                <c:pt idx="0">
                  <c:v>факт 2019</c:v>
                </c:pt>
                <c:pt idx="1">
                  <c:v>уточненный план 2020</c:v>
                </c:pt>
                <c:pt idx="2">
                  <c:v>Проект 2021</c:v>
                </c:pt>
              </c:strCache>
            </c:strRef>
          </c:cat>
          <c:val>
            <c:numRef>
              <c:f>'структура доходов 201-2017'!$B$4:$D$4</c:f>
              <c:numCache>
                <c:formatCode>#,##0.0</c:formatCode>
                <c:ptCount val="3"/>
                <c:pt idx="0">
                  <c:v>57648.9</c:v>
                </c:pt>
                <c:pt idx="1">
                  <c:v>72844.5</c:v>
                </c:pt>
                <c:pt idx="2">
                  <c:v>36026.1</c:v>
                </c:pt>
              </c:numCache>
            </c:numRef>
          </c:val>
        </c:ser>
        <c:overlap val="100"/>
        <c:axId val="79267712"/>
        <c:axId val="79269248"/>
      </c:barChart>
      <c:catAx>
        <c:axId val="7926771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9269248"/>
        <c:crosses val="autoZero"/>
        <c:auto val="1"/>
        <c:lblAlgn val="ctr"/>
        <c:lblOffset val="100"/>
      </c:catAx>
      <c:valAx>
        <c:axId val="79269248"/>
        <c:scaling>
          <c:orientation val="minMax"/>
        </c:scaling>
        <c:delete val="1"/>
        <c:axPos val="l"/>
        <c:numFmt formatCode="0%" sourceLinked="1"/>
        <c:tickLblPos val="none"/>
        <c:crossAx val="79267712"/>
        <c:crosses val="autoZero"/>
        <c:crossBetween val="between"/>
      </c:valAx>
    </c:plotArea>
    <c:legend>
      <c:legendPos val="r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на 2021 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c:rich>
      </c:tx>
    </c:title>
    <c:plotArea>
      <c:layout/>
      <c:pieChart>
        <c:varyColors val="1"/>
        <c:ser>
          <c:idx val="0"/>
          <c:order val="0"/>
          <c:tx>
            <c:strRef>
              <c:f>'налоговые ненал.'!$B$1</c:f>
              <c:strCache>
                <c:ptCount val="1"/>
                <c:pt idx="0">
                  <c:v>2021 проект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explosion val="25"/>
          <c:dLbls>
            <c:dLbl>
              <c:idx val="0"/>
              <c:layout>
                <c:manualLayout>
                  <c:x val="-5.0450932477559697E-2"/>
                  <c:y val="-0.19338016496665517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/>
                      <a:t>Н</a:t>
                    </a:r>
                    <a:r>
                      <a:rPr lang="ru-RU" dirty="0"/>
                      <a:t>алог на доходы </a:t>
                    </a:r>
                    <a:r>
                      <a:rPr lang="ru-RU"/>
                      <a:t>физических </a:t>
                    </a:r>
                    <a:r>
                      <a:rPr lang="ru-RU" smtClean="0"/>
                      <a:t>лиц</a:t>
                    </a:r>
                    <a:r>
                      <a:rPr lang="ru-RU" baseline="0" smtClean="0"/>
                      <a:t> -</a:t>
                    </a:r>
                    <a:r>
                      <a:rPr lang="ru-RU" smtClean="0"/>
                      <a:t> </a:t>
                    </a:r>
                    <a:r>
                      <a:rPr lang="ru-RU" dirty="0"/>
                      <a:t>852,7</a:t>
                    </a:r>
                  </a:p>
                </c:rich>
              </c:tx>
              <c:showVal val="1"/>
              <c:showCatNam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900" dirty="0"/>
                      <a:t>А</a:t>
                    </a:r>
                    <a:r>
                      <a:rPr lang="ru-RU" dirty="0"/>
                      <a:t>кцизы по подакцизным товарам (продукции), производимым на территории Российской </a:t>
                    </a:r>
                    <a:r>
                      <a:rPr lang="ru-RU" dirty="0" smtClean="0"/>
                      <a:t>Федерации</a:t>
                    </a:r>
                    <a:r>
                      <a:rPr lang="ru-RU" baseline="0" dirty="0" smtClean="0"/>
                      <a:t> -</a:t>
                    </a:r>
                    <a:r>
                      <a:rPr lang="ru-RU" dirty="0" smtClean="0"/>
                      <a:t>545,0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1.0893336337123319E-2"/>
                  <c:y val="5.9954111705306033E-2"/>
                </c:manualLayout>
              </c:layout>
              <c:tx>
                <c:rich>
                  <a:bodyPr/>
                  <a:lstStyle/>
                  <a:p>
                    <a:r>
                      <a:rPr lang="ru-RU" sz="900"/>
                      <a:t>Н</a:t>
                    </a:r>
                    <a:r>
                      <a:rPr lang="ru-RU"/>
                      <a:t>алог, взимаемый в связи с применением упрощенной системы </a:t>
                    </a:r>
                    <a:r>
                      <a:rPr lang="ru-RU" smtClean="0"/>
                      <a:t>налогообложения54,8</a:t>
                    </a:r>
                    <a:endParaRPr lang="ru-RU"/>
                  </a:p>
                </c:rich>
              </c:tx>
              <c:showVal val="1"/>
              <c:showCatName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900"/>
                      <a:t>Н</a:t>
                    </a:r>
                    <a:r>
                      <a:rPr lang="ru-RU"/>
                      <a:t>алог на имущество физических </a:t>
                    </a:r>
                    <a:r>
                      <a:rPr lang="ru-RU" smtClean="0"/>
                      <a:t>лиц</a:t>
                    </a:r>
                    <a:r>
                      <a:rPr lang="ru-RU" baseline="0" smtClean="0"/>
                      <a:t> - </a:t>
                    </a:r>
                    <a:r>
                      <a:rPr lang="ru-RU" smtClean="0"/>
                      <a:t>44,5</a:t>
                    </a:r>
                    <a:endParaRPr lang="ru-RU"/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5.6315889895771583E-2"/>
                  <c:y val="-0.14121948161915968"/>
                </c:manualLayout>
              </c:layout>
              <c:tx>
                <c:rich>
                  <a:bodyPr/>
                  <a:lstStyle/>
                  <a:p>
                    <a:r>
                      <a:rPr lang="ru-RU" sz="900"/>
                      <a:t>З</a:t>
                    </a:r>
                    <a:r>
                      <a:rPr lang="ru-RU"/>
                      <a:t>емельный налог </a:t>
                    </a:r>
                    <a:r>
                      <a:rPr lang="ru-RU" smtClean="0"/>
                      <a:t> 696,1 </a:t>
                    </a:r>
                    <a:endParaRPr lang="ru-RU"/>
                  </a:p>
                </c:rich>
              </c:tx>
              <c:showVal val="1"/>
              <c:showCatName val="1"/>
            </c:dLbl>
            <c:dLbl>
              <c:idx val="5"/>
              <c:layout>
                <c:manualLayout>
                  <c:x val="1.2202130545325821E-2"/>
                  <c:y val="-1.0107923443941659E-2"/>
                </c:manualLayout>
              </c:layout>
              <c:tx>
                <c:rich>
                  <a:bodyPr/>
                  <a:lstStyle/>
                  <a:p>
                    <a:r>
                      <a:rPr lang="ru-RU" sz="900"/>
                      <a:t>Г</a:t>
                    </a:r>
                    <a:r>
                      <a:rPr lang="ru-RU"/>
                      <a:t>осударственная </a:t>
                    </a:r>
                    <a:r>
                      <a:rPr lang="ru-RU" smtClean="0"/>
                      <a:t>пошлина</a:t>
                    </a:r>
                    <a:r>
                      <a:rPr lang="ru-RU" baseline="0" smtClean="0"/>
                      <a:t> - </a:t>
                    </a:r>
                    <a:r>
                      <a:rPr lang="ru-RU" smtClean="0"/>
                      <a:t>14,9</a:t>
                    </a:r>
                    <a:endParaRPr lang="ru-RU"/>
                  </a:p>
                </c:rich>
              </c:tx>
              <c:showVal val="1"/>
              <c:showCatName val="1"/>
            </c:dLbl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'налоговые ненал.'!$A$2:$A$7</c:f>
              <c:strCache>
                <c:ptCount val="6"/>
                <c:pt idx="0">
                  <c:v>Налог на доходы 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Налог, взимаемый в связи с применением упрощенной системы налогообложения</c:v>
                </c:pt>
                <c:pt idx="3">
                  <c:v>Налог на имущество физических лиц</c:v>
                </c:pt>
                <c:pt idx="4">
                  <c:v>Земельный налог 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'налоговые ненал.'!$B$2:$B$7</c:f>
              <c:numCache>
                <c:formatCode>General</c:formatCode>
                <c:ptCount val="6"/>
                <c:pt idx="0">
                  <c:v>852.7</c:v>
                </c:pt>
                <c:pt idx="1">
                  <c:v>555.6</c:v>
                </c:pt>
                <c:pt idx="2">
                  <c:v>54.8</c:v>
                </c:pt>
                <c:pt idx="3">
                  <c:v>44.5</c:v>
                </c:pt>
                <c:pt idx="4">
                  <c:v>696.1</c:v>
                </c:pt>
                <c:pt idx="5">
                  <c:v>14.9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2.7917398074518915E-2"/>
          <c:y val="1.4496106216508681E-2"/>
          <c:w val="0.59583341326861772"/>
          <c:h val="0.86600366321550382"/>
        </c:manualLayout>
      </c:layout>
      <c:bar3DChart>
        <c:barDir val="col"/>
        <c:grouping val="percentStacked"/>
        <c:ser>
          <c:idx val="0"/>
          <c:order val="0"/>
          <c:tx>
            <c:strRef>
              <c:f>'налоговые ненал.'!$A$12</c:f>
              <c:strCache>
                <c:ptCount val="1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dLbls>
            <c:spPr>
              <a:solidFill>
                <a:srgbClr val="FFFF00"/>
              </a:solidFill>
              <a:ln>
                <a:solidFill>
                  <a:srgbClr val="002060"/>
                </a:solidFill>
              </a:ln>
            </c:spPr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'налоговые ненал.'!$B$11:$D$11</c:f>
              <c:strCache>
                <c:ptCount val="3"/>
                <c:pt idx="0">
                  <c:v>2019 факт</c:v>
                </c:pt>
                <c:pt idx="1">
                  <c:v>2020 уточненный план</c:v>
                </c:pt>
                <c:pt idx="2">
                  <c:v>2021 проект</c:v>
                </c:pt>
              </c:strCache>
            </c:strRef>
          </c:cat>
          <c:val>
            <c:numRef>
              <c:f>'налоговые ненал.'!$B$12:$D$12</c:f>
              <c:numCache>
                <c:formatCode>General</c:formatCode>
                <c:ptCount val="3"/>
                <c:pt idx="0">
                  <c:v>2509.6999999999998</c:v>
                </c:pt>
                <c:pt idx="1">
                  <c:v>919.5</c:v>
                </c:pt>
                <c:pt idx="2">
                  <c:v>813.3</c:v>
                </c:pt>
              </c:numCache>
            </c:numRef>
          </c:val>
        </c:ser>
        <c:ser>
          <c:idx val="1"/>
          <c:order val="1"/>
          <c:tx>
            <c:strRef>
              <c:f>'налоговые ненал.'!$A$13</c:f>
              <c:strCache>
                <c:ptCount val="1"/>
                <c:pt idx="0">
                  <c:v>Прочие  доходы от компенсации затрат бюджетов сельских поселений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</c:spPr>
          <c:dLbls>
            <c:spPr>
              <a:solidFill>
                <a:srgbClr val="FFFF00"/>
              </a:solidFill>
              <a:ln>
                <a:solidFill>
                  <a:srgbClr val="002060"/>
                </a:solidFill>
              </a:ln>
            </c:spPr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'налоговые ненал.'!$B$11:$D$11</c:f>
              <c:strCache>
                <c:ptCount val="3"/>
                <c:pt idx="0">
                  <c:v>2019 факт</c:v>
                </c:pt>
                <c:pt idx="1">
                  <c:v>2020 уточненный план</c:v>
                </c:pt>
                <c:pt idx="2">
                  <c:v>2021 проект</c:v>
                </c:pt>
              </c:strCache>
            </c:strRef>
          </c:cat>
          <c:val>
            <c:numRef>
              <c:f>'налоговые ненал.'!$B$13:$D$13</c:f>
              <c:numCache>
                <c:formatCode>General</c:formatCode>
                <c:ptCount val="3"/>
                <c:pt idx="0">
                  <c:v>116</c:v>
                </c:pt>
                <c:pt idx="1">
                  <c:v>141.1</c:v>
                </c:pt>
                <c:pt idx="2">
                  <c:v>146.1</c:v>
                </c:pt>
              </c:numCache>
            </c:numRef>
          </c:val>
        </c:ser>
        <c:ser>
          <c:idx val="2"/>
          <c:order val="2"/>
          <c:tx>
            <c:strRef>
              <c:f>'налоговые ненал.'!$A$14</c:f>
              <c:strCache>
                <c:ptCount val="1"/>
                <c:pt idx="0">
                  <c:v>Прочие неналоговые доходы бюджетов поселений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</c:spPr>
          <c:dLbls>
            <c:spPr>
              <a:solidFill>
                <a:srgbClr val="FFFF00"/>
              </a:solidFill>
              <a:ln>
                <a:solidFill>
                  <a:srgbClr val="0070C0"/>
                </a:solidFill>
              </a:ln>
            </c:spPr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'налоговые ненал.'!$B$11:$D$11</c:f>
              <c:strCache>
                <c:ptCount val="3"/>
                <c:pt idx="0">
                  <c:v>2019 факт</c:v>
                </c:pt>
                <c:pt idx="1">
                  <c:v>2020 уточненный план</c:v>
                </c:pt>
                <c:pt idx="2">
                  <c:v>2021 проект</c:v>
                </c:pt>
              </c:strCache>
            </c:strRef>
          </c:cat>
          <c:val>
            <c:numRef>
              <c:f>'налоговые ненал.'!$B$14:$D$14</c:f>
              <c:numCache>
                <c:formatCode>General</c:formatCode>
                <c:ptCount val="3"/>
                <c:pt idx="0">
                  <c:v>101.2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hape val="cylinder"/>
        <c:axId val="83506688"/>
        <c:axId val="83508224"/>
        <c:axId val="0"/>
      </c:bar3DChart>
      <c:catAx>
        <c:axId val="8350668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3508224"/>
        <c:crosses val="autoZero"/>
        <c:auto val="1"/>
        <c:lblAlgn val="ctr"/>
        <c:lblOffset val="100"/>
      </c:catAx>
      <c:valAx>
        <c:axId val="83508224"/>
        <c:scaling>
          <c:orientation val="minMax"/>
        </c:scaling>
        <c:delete val="1"/>
        <c:axPos val="l"/>
        <c:numFmt formatCode="0%" sourceLinked="1"/>
        <c:tickLblPos val="none"/>
        <c:crossAx val="83506688"/>
        <c:crosses val="autoZero"/>
        <c:crossBetween val="between"/>
      </c:valAx>
    </c:plotArea>
    <c:legend>
      <c:legendPos val="r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3.3319908899011229E-2"/>
          <c:y val="2.5320668045135667E-2"/>
          <c:w val="0.4334259156390039"/>
          <c:h val="0.76160020097034165"/>
        </c:manualLayout>
      </c:layout>
      <c:line3DChart>
        <c:grouping val="standard"/>
        <c:ser>
          <c:idx val="0"/>
          <c:order val="0"/>
          <c:tx>
            <c:strRef>
              <c:f>'безвозмездные 2019'!$B$2</c:f>
              <c:strCache>
                <c:ptCount val="1"/>
                <c:pt idx="0">
                  <c:v>2019 факт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'безвозмездные 2019'!$A$3:$A$9</c:f>
              <c:strCache>
                <c:ptCount val="7"/>
                <c:pt idx="0">
                  <c:v>БЕЗВОЗМЕЗДНЫЕ ПОСТУПЛЕНИЯ ОТ ДРУГИХ БЮДЖЕТОВ БЮДЖЕТНОЙ СИСТЕМЫ ВСЕГО, в том числе</c:v>
                </c:pt>
                <c:pt idx="1">
                  <c:v>Дотации на выравнивание бюджетной обеспеченности</c:v>
                </c:pt>
                <c:pt idx="2">
                  <c:v>Прочие дотации на поддержку мер по обеспечению сбалансированности бюджетов поселений муниципального района "Заполярный район"</c:v>
                </c:pt>
                <c:pt idx="3">
                  <c:v>Прочие субсидии бюджетам сельских поселений</c:v>
                </c:pt>
                <c:pt idx="4">
                  <c:v>Субвенции бюджетам сельских поселений на выполнение передаваемых полномочий субъектов Российской Федерации</c:v>
                </c:pt>
                <c:pt idx="5">
                  <c:v>Иные межбюджетные трансферты</c:v>
                </c:pt>
                <c:pt idx="6">
                  <c:v>Прочие безвозмездные поступления</c:v>
                </c:pt>
              </c:strCache>
            </c:strRef>
          </c:cat>
          <c:val>
            <c:numRef>
              <c:f>'безвозмездные 2019'!$B$3:$B$9</c:f>
              <c:numCache>
                <c:formatCode>0.0</c:formatCode>
                <c:ptCount val="7"/>
                <c:pt idx="0">
                  <c:v>57648.9</c:v>
                </c:pt>
                <c:pt idx="1">
                  <c:v>5967.9</c:v>
                </c:pt>
                <c:pt idx="2" formatCode="General">
                  <c:v>6756.1</c:v>
                </c:pt>
                <c:pt idx="3" formatCode="General">
                  <c:v>2879.4</c:v>
                </c:pt>
                <c:pt idx="4" formatCode="General">
                  <c:v>17783.2</c:v>
                </c:pt>
                <c:pt idx="5" formatCode="General">
                  <c:v>24065.8</c:v>
                </c:pt>
                <c:pt idx="6" formatCode="General">
                  <c:v>196.49999999999997</c:v>
                </c:pt>
              </c:numCache>
            </c:numRef>
          </c:val>
        </c:ser>
        <c:ser>
          <c:idx val="1"/>
          <c:order val="1"/>
          <c:tx>
            <c:strRef>
              <c:f>'безвозмездные 2019'!$C$2</c:f>
              <c:strCache>
                <c:ptCount val="1"/>
                <c:pt idx="0">
                  <c:v>2020 год уточненный план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'безвозмездные 2019'!$A$3:$A$9</c:f>
              <c:strCache>
                <c:ptCount val="7"/>
                <c:pt idx="0">
                  <c:v>БЕЗВОЗМЕЗДНЫЕ ПОСТУПЛЕНИЯ ОТ ДРУГИХ БЮДЖЕТОВ БЮДЖЕТНОЙ СИСТЕМЫ ВСЕГО, в том числе</c:v>
                </c:pt>
                <c:pt idx="1">
                  <c:v>Дотации на выравнивание бюджетной обеспеченности</c:v>
                </c:pt>
                <c:pt idx="2">
                  <c:v>Прочие дотации на поддержку мер по обеспечению сбалансированности бюджетов поселений муниципального района "Заполярный район"</c:v>
                </c:pt>
                <c:pt idx="3">
                  <c:v>Прочие субсидии бюджетам сельских поселений</c:v>
                </c:pt>
                <c:pt idx="4">
                  <c:v>Субвенции бюджетам сельских поселений на выполнение передаваемых полномочий субъектов Российской Федерации</c:v>
                </c:pt>
                <c:pt idx="5">
                  <c:v>Иные межбюджетные трансферты</c:v>
                </c:pt>
                <c:pt idx="6">
                  <c:v>Прочие безвозмездные поступления</c:v>
                </c:pt>
              </c:strCache>
            </c:strRef>
          </c:cat>
          <c:val>
            <c:numRef>
              <c:f>'безвозмездные 2019'!$C$3:$C$9</c:f>
              <c:numCache>
                <c:formatCode>General</c:formatCode>
                <c:ptCount val="7"/>
                <c:pt idx="0">
                  <c:v>72844.500000000015</c:v>
                </c:pt>
                <c:pt idx="1">
                  <c:v>5752.5</c:v>
                </c:pt>
                <c:pt idx="2">
                  <c:v>6758.5</c:v>
                </c:pt>
                <c:pt idx="3">
                  <c:v>19255.5</c:v>
                </c:pt>
                <c:pt idx="4">
                  <c:v>276.39999999999969</c:v>
                </c:pt>
                <c:pt idx="5">
                  <c:v>41464.300000000003</c:v>
                </c:pt>
                <c:pt idx="6">
                  <c:v>-662.7</c:v>
                </c:pt>
              </c:numCache>
            </c:numRef>
          </c:val>
        </c:ser>
        <c:ser>
          <c:idx val="2"/>
          <c:order val="2"/>
          <c:tx>
            <c:strRef>
              <c:f>'безвозмездные 2019'!$D$2</c:f>
              <c:strCache>
                <c:ptCount val="1"/>
                <c:pt idx="0">
                  <c:v>2020 год проект</c:v>
                </c:pt>
              </c:strCache>
            </c:strRef>
          </c:tx>
          <c:spPr>
            <a:solidFill>
              <a:srgbClr val="0070C0"/>
            </a:solidFill>
          </c:spPr>
          <c:cat>
            <c:strRef>
              <c:f>'безвозмездные 2019'!$A$3:$A$9</c:f>
              <c:strCache>
                <c:ptCount val="7"/>
                <c:pt idx="0">
                  <c:v>БЕЗВОЗМЕЗДНЫЕ ПОСТУПЛЕНИЯ ОТ ДРУГИХ БЮДЖЕТОВ БЮДЖЕТНОЙ СИСТЕМЫ ВСЕГО, в том числе</c:v>
                </c:pt>
                <c:pt idx="1">
                  <c:v>Дотации на выравнивание бюджетной обеспеченности</c:v>
                </c:pt>
                <c:pt idx="2">
                  <c:v>Прочие дотации на поддержку мер по обеспечению сбалансированности бюджетов поселений муниципального района "Заполярный район"</c:v>
                </c:pt>
                <c:pt idx="3">
                  <c:v>Прочие субсидии бюджетам сельских поселений</c:v>
                </c:pt>
                <c:pt idx="4">
                  <c:v>Субвенции бюджетам сельских поселений на выполнение передаваемых полномочий субъектов Российской Федерации</c:v>
                </c:pt>
                <c:pt idx="5">
                  <c:v>Иные межбюджетные трансферты</c:v>
                </c:pt>
                <c:pt idx="6">
                  <c:v>Прочие безвозмездные поступления</c:v>
                </c:pt>
              </c:strCache>
            </c:strRef>
          </c:cat>
          <c:val>
            <c:numRef>
              <c:f>'безвозмездные 2019'!$D$3:$D$9</c:f>
              <c:numCache>
                <c:formatCode>0.0</c:formatCode>
                <c:ptCount val="7"/>
                <c:pt idx="0" formatCode="General">
                  <c:v>36026.1</c:v>
                </c:pt>
                <c:pt idx="1">
                  <c:v>5533.5</c:v>
                </c:pt>
                <c:pt idx="2" formatCode="General">
                  <c:v>7480.5</c:v>
                </c:pt>
                <c:pt idx="3" formatCode="General">
                  <c:v>7576.1</c:v>
                </c:pt>
                <c:pt idx="4" formatCode="General">
                  <c:v>178.6</c:v>
                </c:pt>
                <c:pt idx="5" formatCode="General">
                  <c:v>15257.4</c:v>
                </c:pt>
                <c:pt idx="6" formatCode="General">
                  <c:v>0</c:v>
                </c:pt>
              </c:numCache>
            </c:numRef>
          </c:val>
        </c:ser>
        <c:axId val="83979264"/>
        <c:axId val="83993344"/>
        <c:axId val="83988928"/>
      </c:line3DChart>
      <c:catAx>
        <c:axId val="839792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3993344"/>
        <c:crosses val="autoZero"/>
        <c:auto val="1"/>
        <c:lblAlgn val="ctr"/>
        <c:lblOffset val="100"/>
      </c:catAx>
      <c:valAx>
        <c:axId val="83993344"/>
        <c:scaling>
          <c:orientation val="minMax"/>
        </c:scaling>
        <c:delete val="1"/>
        <c:axPos val="l"/>
        <c:numFmt formatCode="0.0" sourceLinked="1"/>
        <c:tickLblPos val="none"/>
        <c:crossAx val="83979264"/>
        <c:crosses val="autoZero"/>
        <c:crossBetween val="between"/>
      </c:valAx>
      <c:serAx>
        <c:axId val="83988928"/>
        <c:scaling>
          <c:orientation val="minMax"/>
        </c:scaling>
        <c:delete val="1"/>
        <c:axPos val="b"/>
        <c:tickLblPos val="none"/>
        <c:crossAx val="83993344"/>
        <c:crosses val="autoZero"/>
      </c:serAx>
    </c:plotArea>
    <c:legend>
      <c:legendPos val="r"/>
      <c:layout>
        <c:manualLayout>
          <c:xMode val="edge"/>
          <c:yMode val="edge"/>
          <c:x val="0.6678494056216"/>
          <c:y val="0.56254782735491393"/>
          <c:w val="0.31451366514831736"/>
          <c:h val="0.41039093030037932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594003"/>
            <a:ext cx="9144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</a:t>
            </a: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29 </a:t>
            </a: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декабря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</a:t>
            </a: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</a:t>
            </a: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НЕНЕЦКОГО АВТОНОМНОГО ОКРУГА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2021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861048"/>
            <a:ext cx="6678488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СТРУКТУРА ДОХОДОВ МЕСТНОГО БЮДЖЕТА, тыс.руб.</a:t>
            </a:r>
            <a:endParaRPr lang="ru-RU" sz="28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412776"/>
          <a:ext cx="91440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СТРУКТУРА НАЛОГОВЫХ ПЛАТЕЖЕЙ В МЕСТНЫЙ БЮДЖЕТ</a:t>
            </a:r>
            <a:endParaRPr lang="ru-RU" sz="28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0" y="1484783"/>
          <a:ext cx="3923928" cy="5218834"/>
        </p:xfrm>
        <a:graphic>
          <a:graphicData uri="http://schemas.openxmlformats.org/drawingml/2006/table">
            <a:tbl>
              <a:tblPr/>
              <a:tblGrid>
                <a:gridCol w="1622762"/>
                <a:gridCol w="644982"/>
                <a:gridCol w="792088"/>
                <a:gridCol w="864096"/>
              </a:tblGrid>
              <a:tr h="4686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</a:p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</a:p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86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852,7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1716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545,0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9373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54,8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7029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86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44,5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489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593,7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612,2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696,1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86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14,9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489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2 118,2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2 042,2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2 208,0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3923928" y="1412776"/>
          <a:ext cx="522007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СТРУКТУРА НЕНАЛОГОВЫХ ПЛАТЕЖЕЙ В МЕСТНЫЙ БЮДЖЕТ</a:t>
            </a:r>
            <a:endParaRPr lang="ru-RU" sz="28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-1" y="1412777"/>
          <a:ext cx="4139953" cy="5307375"/>
        </p:xfrm>
        <a:graphic>
          <a:graphicData uri="http://schemas.openxmlformats.org/drawingml/2006/table">
            <a:tbl>
              <a:tblPr/>
              <a:tblGrid>
                <a:gridCol w="1712100"/>
                <a:gridCol w="771872"/>
                <a:gridCol w="978534"/>
                <a:gridCol w="677447"/>
              </a:tblGrid>
              <a:tr h="5642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факт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уточненный план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проект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4465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2509,7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919,5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813,3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1572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 доходы от компенсации затрат бюджетов сельских поселений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148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 бюджетов поселений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8679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2726,9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1060,6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959,4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139952" y="1412776"/>
          <a:ext cx="500404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СТРУКТУРА БЕЗВОЗМЕЗДНЫХ ПОСТУПЛЕНИЙ В МЕСТНЫЙ БЮДЖЕТ (тыс.руб.)</a:t>
            </a:r>
            <a:endParaRPr lang="ru-RU" sz="2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556791"/>
          <a:ext cx="4716016" cy="5211720"/>
        </p:xfrm>
        <a:graphic>
          <a:graphicData uri="http://schemas.openxmlformats.org/drawingml/2006/table">
            <a:tbl>
              <a:tblPr/>
              <a:tblGrid>
                <a:gridCol w="2338565"/>
                <a:gridCol w="690228"/>
                <a:gridCol w="920304"/>
                <a:gridCol w="766919"/>
              </a:tblGrid>
              <a:tr h="777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показателя53 966,7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факт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 уточненный план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проект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425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ДРУГИХ БЮДЖЕТОВ БЮДЖЕТНОЙ СИСТЕМЫ ВСЕГО, в том числе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57648,9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72844,5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36026,1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30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5967,9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5752,5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5533,5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84968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дотации на поддержку мер по обеспечению сбалансированности бюджетов поселений муниципального района "Заполярный район"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6758,5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7480,5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6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субсидии бюджетам сельских поселений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2879,4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19255,5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7576,1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66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сельских поселений на выполнение передаваемых полномочий субъектов Российской Федерации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17783,2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276,4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178,6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339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24065,8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41464,3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33 198,0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9912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196,5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-662,7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076056" y="0"/>
          <a:ext cx="388843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5343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944"/>
                <a:gridCol w="1584176"/>
                <a:gridCol w="1584176"/>
                <a:gridCol w="1907704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17 138,7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17 931,1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16 473,6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1 300,7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257,5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232,3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1 853,7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3 442,0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858,2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25 695,0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63 017,4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33 394,5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4 125,3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925,8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2 065,0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3 133,8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3 316,0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3 018,9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3 018,9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2 996,3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9 756,4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9 460,5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10 632,7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10 867,9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10 867,9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10 850,7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448,5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222,0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471,6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1 276,5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1 910,0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2 636,3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3 421,5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3 411,6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2 009,2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9144000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912"/>
                <a:gridCol w="1512168"/>
                <a:gridCol w="1296144"/>
                <a:gridCol w="1296144"/>
                <a:gridCol w="125963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ожидаемое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1 213,8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 (МБ)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5" cy="2519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46"/>
                <a:gridCol w="833645"/>
                <a:gridCol w="833645"/>
                <a:gridCol w="833645"/>
                <a:gridCol w="1126202"/>
                <a:gridCol w="1260251"/>
                <a:gridCol w="126025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2 478,4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2 478,4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610,4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61656"/>
            <a:ext cx="8856984" cy="30963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5773"/>
                <a:gridCol w="936104"/>
                <a:gridCol w="1008112"/>
                <a:gridCol w="936104"/>
                <a:gridCol w="1095332"/>
                <a:gridCol w="1306286"/>
                <a:gridCol w="1306286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416,5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3 796,0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18 835,5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18 835,5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16 938,6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4 504,3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8 716,4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10 872,2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26 411,1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25 574,0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6 755,6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1 593,8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4 226,6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3 732,3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3 732,3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1 586,6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6 800,2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14 038,5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13 938,5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8 113,7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858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885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3 881,6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980,7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3 925,8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БЮДЖЕТНЫЕ ИНВЕСТИЦИИ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772816"/>
          <a:ext cx="9144000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3278"/>
                <a:gridCol w="2660722"/>
              </a:tblGrid>
              <a:tr h="9370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592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 выкуп жилых помещений собственников в соответствии со статьей 32 Жилищного кодекса Российской Федерации  в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с.Тельвиска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ул.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Пустозерская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30 кв.8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011,3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8"/>
                <a:gridCol w="1224136"/>
                <a:gridCol w="1080120"/>
                <a:gridCol w="1584176"/>
                <a:gridCol w="1331640"/>
              </a:tblGrid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4563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Проведений спортивных мероприятий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МО «ТЕЛЬВИСОЧНЫЙ СЕЛЬСОВЕТ»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3999" cy="545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2916"/>
                <a:gridCol w="1256410"/>
                <a:gridCol w="1256410"/>
                <a:gridCol w="1055936"/>
                <a:gridCol w="962327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2020 - 2022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НАО на 2020-2022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НАО на 2020-2022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2019-2023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799,4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муниципального образования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2019-2022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286232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Публичные слушания по обсуждению проекта местного бюджета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2021 год состоялись 03 декабря 2020 года 15:00 час  в здании администрации муниципального образования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Ненецкого автономного округа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Решение«О местном бюджете на 2021 год»  размещено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Бюджет для граждан – Проект решения «О местном бюджете на 2021 год» (презентация)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2021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68760"/>
          <a:ext cx="9144000" cy="559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тыс.ч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13 387,32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13387,32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68760"/>
          <a:ext cx="9144000" cy="6464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10671,5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10671,5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Блокированные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3361,9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3361,9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4 226,6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3 732,3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1 586,6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1 966,2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68760"/>
          <a:ext cx="9144000" cy="7167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35016,2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34138,4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62494,0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50358,2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74841,8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87801,3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-12959,5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280,2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32 280,2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104,0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33 104,0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2021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109557"/>
            <a:ext cx="727280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способствовать  увеличению поступлений налоговых и неналоговых доходов в местный бюджет;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снизить имеющуюся недоимку по налоговым и неналоговым доходам, поступающим в местный бюджет. Особое внимание обратить на недоимку по налогу на имущество физических лиц.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увеличить доходы за счет повышения эффективности управления объектами муниципальной собственности.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обеспечить полноту поступления в местный бюджет земельного налога  (путем усиления муниципального контроля за использованием земель). Принять меры к установлению землепользователей, использующих земельные участки без оформления земельно-правовых документов, при этом обеспечить контроль за оформлением прав на используемые земельные участки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Продолжить работу по выявлению обособленных организаций, осуществляющих деятельность на территории муниципального образования и зарегистрированных за его пределами и принятию мер по постановке их на налоговый учет.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2021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140333"/>
            <a:ext cx="727280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ОСНОВНЫЕ ХАРАКТЕРИСТИКИ МЕСТНОГО БЮДЖЕТА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844825"/>
          <a:ext cx="8928992" cy="4680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718"/>
                <a:gridCol w="1687556"/>
                <a:gridCol w="1757870"/>
                <a:gridCol w="1862848"/>
              </a:tblGrid>
              <a:tr h="11923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8462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75 947,3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3 102,8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3 167,4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72 844,5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53 966,7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88 869,0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- 12 921,7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77281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НАО не планируется</a:t>
            </a:r>
          </a:p>
        </p:txBody>
      </p:sp>
      <p:pic>
        <p:nvPicPr>
          <p:cNvPr id="10" name="Picture 2" descr="https://realguy.ru/wp-content/uploads/mat_62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08920"/>
            <a:ext cx="7416824" cy="388843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2632</TotalTime>
  <Words>2161</Words>
  <Application>Microsoft Office PowerPoint</Application>
  <PresentationFormat>Экран (4:3)</PresentationFormat>
  <Paragraphs>912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Слайд 1</vt:lpstr>
      <vt:lpstr>Слайд 2</vt:lpstr>
      <vt:lpstr>Основные показатели</vt:lpstr>
      <vt:lpstr>Основные показатели</vt:lpstr>
      <vt:lpstr>Основные показатели</vt:lpstr>
      <vt:lpstr>Основные направления налоговой политики  на 2021 год</vt:lpstr>
      <vt:lpstr>Основные направления бюджетной политики  на 2021 год</vt:lpstr>
      <vt:lpstr>ОСНОВНЫЕ ХАРАКТЕРИСТИКИ МЕСТНОГО БЮДЖЕТА</vt:lpstr>
      <vt:lpstr>РАЗМЕР МУНИЦИПАЛЬНОГО ДОЛГА</vt:lpstr>
      <vt:lpstr>СТРУКТУРА ДОХОДОВ МЕСТНОГО БЮДЖЕТА, тыс.руб.</vt:lpstr>
      <vt:lpstr>СТРУКТУРА НАЛОГОВЫХ ПЛАТЕЖЕЙ В МЕСТНЫЙ БЮДЖЕТ</vt:lpstr>
      <vt:lpstr>СТРУКТУРА НЕНАЛОГОВЫХ ПЛАТЕЖЕЙ В МЕСТНЫЙ БЮДЖЕТ</vt:lpstr>
      <vt:lpstr>СТРУКТУРА БЕЗВОЗМЕЗДНЫХ ПОСТУПЛЕНИЙ В МЕСТНЫЙ БЮДЖЕТ (тыс.руб.)</vt:lpstr>
      <vt:lpstr>ДИНАМИКА СТРУКТУРЫ РАСХОДОВ МЕСТНОГО БЮДЖЕТА  по подразделам </vt:lpstr>
      <vt:lpstr>Слайд 15</vt:lpstr>
      <vt:lpstr>Слайд 16</vt:lpstr>
      <vt:lpstr>Слайд 17</vt:lpstr>
      <vt:lpstr>Слайд 18</vt:lpstr>
      <vt:lpstr>Слайд 19</vt:lpstr>
      <vt:lpstr>Слайд 20</vt:lpstr>
      <vt:lpstr>БЮДЖЕТНЫЕ ИНВЕСТИЦИИ  тыс.руб.</vt:lpstr>
      <vt:lpstr>МЕЖБЮДЖЕТНЫЕ ТРАНСФЕРТЫ   Муниципальному району « «ЗАПОЛЯРНЫЙ РАЙОН»  тыс.руб.</vt:lpstr>
      <vt:lpstr>Слайд 23</vt:lpstr>
      <vt:lpstr>МУНИЦИПАЛЬНЫЕ ПРОГРАММЫ  МО «ТЕЛЬВИСОЧНЫЙ СЕЛЬСОВЕТ» НАО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388</cp:revision>
  <dcterms:created xsi:type="dcterms:W3CDTF">2016-06-20T09:05:39Z</dcterms:created>
  <dcterms:modified xsi:type="dcterms:W3CDTF">2020-12-28T12:42:35Z</dcterms:modified>
</cp:coreProperties>
</file>