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3" r:id="rId3"/>
    <p:sldId id="285" r:id="rId4"/>
    <p:sldId id="264" r:id="rId5"/>
    <p:sldId id="257" r:id="rId6"/>
    <p:sldId id="258" r:id="rId7"/>
    <p:sldId id="260" r:id="rId8"/>
    <p:sldId id="259" r:id="rId9"/>
    <p:sldId id="262" r:id="rId10"/>
    <p:sldId id="265" r:id="rId11"/>
    <p:sldId id="266" r:id="rId12"/>
    <p:sldId id="268" r:id="rId13"/>
    <p:sldId id="271" r:id="rId14"/>
    <p:sldId id="272" r:id="rId15"/>
    <p:sldId id="273" r:id="rId16"/>
    <p:sldId id="274" r:id="rId17"/>
    <p:sldId id="275" r:id="rId18"/>
    <p:sldId id="284" r:id="rId19"/>
    <p:sldId id="276" r:id="rId20"/>
    <p:sldId id="277" r:id="rId21"/>
    <p:sldId id="280" r:id="rId22"/>
    <p:sldId id="282" r:id="rId23"/>
    <p:sldId id="281" r:id="rId24"/>
    <p:sldId id="28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2" autoAdjust="0"/>
    <p:restoredTop sz="94660"/>
  </p:normalViewPr>
  <p:slideViewPr>
    <p:cSldViewPr>
      <p:cViewPr varScale="1">
        <p:scale>
          <a:sx n="106" d="100"/>
          <a:sy n="106" d="100"/>
        </p:scale>
        <p:origin x="-17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8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B83371-1C49-47DD-A94F-5190EA1331F1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BD627-FCD1-4021-A2B4-5F480836C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BD627-FCD1-4021-A2B4-5F480836C00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BD627-FCD1-4021-A2B4-5F480836C00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2" cstate="print"/>
          <a:srcRect t="31763" b="20952"/>
          <a:stretch>
            <a:fillRect/>
          </a:stretch>
        </p:blipFill>
        <p:spPr bwMode="auto">
          <a:xfrm>
            <a:off x="0" y="3717032"/>
            <a:ext cx="9144000" cy="242088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051720" y="620688"/>
            <a:ext cx="6192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Администрация Сельского поселения</a:t>
            </a:r>
          </a:p>
          <a:p>
            <a:pPr algn="ctr"/>
            <a:r>
              <a:rPr lang="ru-RU" dirty="0" smtClean="0"/>
              <a:t>«</a:t>
            </a:r>
            <a:r>
              <a:rPr lang="ru-RU" dirty="0" err="1" smtClean="0"/>
              <a:t>Тельвисочный</a:t>
            </a:r>
            <a:r>
              <a:rPr lang="ru-RU" dirty="0" smtClean="0"/>
              <a:t> сельсовет» Заполярного района </a:t>
            </a:r>
          </a:p>
          <a:p>
            <a:pPr algn="ctr"/>
            <a:r>
              <a:rPr lang="ru-RU" dirty="0" smtClean="0"/>
              <a:t>Ненецкого автономного округа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3528" y="1484785"/>
            <a:ext cx="864096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ПРОЕКТ Решения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  ______2024 года № ____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Совета депутатов Сельского поселения«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сельсовет»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Заполярного района Ненецкого автономного округа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«Об исполнении местного бюджета за 2023 год»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95736" y="5589240"/>
            <a:ext cx="6948264" cy="12557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Администрация Сельского поселения  «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</a:p>
          <a:p>
            <a:pPr algn="r">
              <a:lnSpc>
                <a:spcPct val="90000"/>
              </a:lnSpc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sz="1400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, ул. Школьная, д. 9</a:t>
            </a:r>
          </a:p>
          <a:p>
            <a:pPr algn="r">
              <a:lnSpc>
                <a:spcPct val="90000"/>
              </a:lnSpc>
            </a:pP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Тел. 8-818-53-39-202</a:t>
            </a:r>
          </a:p>
          <a:p>
            <a:pPr algn="r">
              <a:lnSpc>
                <a:spcPct val="90000"/>
              </a:lnSpc>
            </a:pP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sz="1400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2" cstate="print"/>
          <a:srcRect t="31763" b="20952"/>
          <a:stretch>
            <a:fillRect/>
          </a:stretch>
        </p:blipFill>
        <p:spPr bwMode="auto">
          <a:xfrm>
            <a:off x="152400" y="3284984"/>
            <a:ext cx="8991600" cy="2736304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1"/>
            <a:ext cx="1048640" cy="1008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555776" y="404665"/>
            <a:ext cx="5040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Доходы от использования имущества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07504" y="1196751"/>
          <a:ext cx="9036495" cy="49480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8634"/>
                <a:gridCol w="3110143"/>
                <a:gridCol w="832087"/>
                <a:gridCol w="1175479"/>
                <a:gridCol w="1028544"/>
                <a:gridCol w="881608"/>
              </a:tblGrid>
              <a:tr h="69417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арендаторов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арендуемого  имущества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за 2022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лан на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 2023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031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Физические лица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110%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386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ООО «Новатор»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 под строительство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12-ти кв.дома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513,1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513,0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513,1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031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ООО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Автомаркет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оплата по договору аренды земельного участка № 08-20/94 от 27.08.2021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386,3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0317"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КУ  "МФЦ НАО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аренду нежилого помещения 20,0 кв.м.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86,8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7407"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ГУП НАО «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Нарьян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– 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Марская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электростанция»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трансформаторные подстанции, линии электропередач, нежилое помещение 6,6 кв.м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23,9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3862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Физические лица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Коммерческий 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найм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 муниципального жилого фонда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206,3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360,8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360,8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49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Население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Плата за пользование жилым помещением (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соцнайм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379,0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308,7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375,6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121,7%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6449"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7486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1 296,4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1 496,1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1 749,0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116,9%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1"/>
            <a:ext cx="1048640" cy="1008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691680" y="404665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Доходы от оказания платных услуг (работ) и компенсации затрат государства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0" y="3356992"/>
            <a:ext cx="9144000" cy="3501008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07504" y="1196750"/>
          <a:ext cx="9036495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5398"/>
                <a:gridCol w="2275122"/>
                <a:gridCol w="1152128"/>
                <a:gridCol w="1296144"/>
                <a:gridCol w="1062563"/>
                <a:gridCol w="845140"/>
              </a:tblGrid>
              <a:tr h="700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арендаторов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 2022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лан на 2023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 2023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393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МКП «Энергия»; Кабинет участкового;</a:t>
                      </a:r>
                      <a:r>
                        <a:rPr lang="ru-RU" sz="120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КУ  "МФЦ НАО, ГУП НАО «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Нарьян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– 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Марская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электростанция»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Возмещение коммунальных услуг  по договорам аренды нежилых помещений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272,4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278,4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278,5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852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249,7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278,4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278,5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1"/>
            <a:ext cx="1048640" cy="1008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691680" y="404665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Прочие неналоговые доходы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-108520" y="3356992"/>
            <a:ext cx="9144000" cy="3501008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0" y="1124744"/>
          <a:ext cx="9143999" cy="349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18857"/>
                <a:gridCol w="1437403"/>
                <a:gridCol w="1455088"/>
                <a:gridCol w="1306285"/>
                <a:gridCol w="1026366"/>
              </a:tblGrid>
              <a:tr h="78520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 2022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лан на 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 2023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62509"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Штрафы, санкции, возмещение ущерба.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722,2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0672"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Доходы от реализации имущества, находящегося в собственности сельских поселений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067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791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411760" y="476672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396533" cy="5966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2424"/>
                <a:gridCol w="811294"/>
                <a:gridCol w="811294"/>
                <a:gridCol w="917235"/>
                <a:gridCol w="1043392"/>
                <a:gridCol w="1176510"/>
                <a:gridCol w="1183947"/>
                <a:gridCol w="850437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 первоначальный 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2 982,5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3 638,6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3 189,6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4 662,57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4 662,3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123,0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123,0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11 362,1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12 386,6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12 601,5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12 849,0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12 224,6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выборов главы и представительных органов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388,5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388,5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388,5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2 227,7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2 659,3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2 603,6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6 219,8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6 184,7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835696" y="260648"/>
            <a:ext cx="7308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2"/>
          <a:ext cx="9143995" cy="5733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482"/>
                <a:gridCol w="789490"/>
                <a:gridCol w="789490"/>
                <a:gridCol w="748568"/>
                <a:gridCol w="936104"/>
                <a:gridCol w="1080120"/>
                <a:gridCol w="1074240"/>
                <a:gridCol w="1193501"/>
              </a:tblGrid>
              <a:tr h="142970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Первоначальный 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1270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0203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206,1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207,7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207,7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441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0310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213,1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227,8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227,8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4669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0314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317,6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820,3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781,8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781,8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4" y="1124743"/>
          <a:ext cx="8856984" cy="3194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792088"/>
                <a:gridCol w="792088"/>
                <a:gridCol w="936104"/>
                <a:gridCol w="1008112"/>
                <a:gridCol w="1080120"/>
                <a:gridCol w="1008112"/>
                <a:gridCol w="1008112"/>
              </a:tblGrid>
              <a:tr h="107052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Первоначальный 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98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0408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1 341,7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171,8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269,0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869,0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867,4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639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2 040,2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11 617,5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12 021,6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12 675,9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11 725,5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98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0412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4509120"/>
            <a:ext cx="8856984" cy="2232248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267744" y="26064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коммунальное хозяйство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" y="1052735"/>
          <a:ext cx="9143997" cy="3213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32482"/>
                <a:gridCol w="789490"/>
                <a:gridCol w="889985"/>
                <a:gridCol w="792088"/>
                <a:gridCol w="936104"/>
                <a:gridCol w="1008112"/>
                <a:gridCol w="1002234"/>
                <a:gridCol w="1193502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первоначальный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17 100,6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10 226,7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451,6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72 451,3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858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6 674,1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7 731,6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7 383,1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7 902,4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7 900,8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8 535,8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3 533,2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2 680,3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3 868,7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3 868,5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20 189,4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342,8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342,8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65000"/>
            <a:lum/>
          </a:blip>
          <a:srcRect/>
          <a:stretch>
            <a:fillRect l="54000" t="57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411760" y="260648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Социальная политика.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6" cy="3501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0836"/>
                <a:gridCol w="728943"/>
                <a:gridCol w="728943"/>
                <a:gridCol w="728944"/>
                <a:gridCol w="994015"/>
                <a:gridCol w="1060282"/>
                <a:gridCol w="1149883"/>
                <a:gridCol w="1202150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Разде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первоначальный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0707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4 075,7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4 175,0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4 149,0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4 253,5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4 253,5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1101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4509120"/>
            <a:ext cx="2736304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581128"/>
            <a:ext cx="2411760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411760" y="260648"/>
            <a:ext cx="6732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Социально – значимые проекты.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468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7822"/>
                <a:gridCol w="864096"/>
                <a:gridCol w="936104"/>
                <a:gridCol w="864096"/>
                <a:gridCol w="1224136"/>
                <a:gridCol w="1152128"/>
                <a:gridCol w="1115615"/>
              </a:tblGrid>
              <a:tr h="114924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8973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мероприятий для детей и молодежи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8701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Изготовление, доставка и установка надгробных памятников участникам ВОВ и локальных войн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1655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Возмещение пенсионерам старше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70-ти лет капитального ремонта, находящегося в их собственности жилого помещения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3797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Проведений спортивных мероприятий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Муниципальные программы Сельского поселения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сельсовет» ЗР НАО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4912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3926"/>
                <a:gridCol w="792088"/>
                <a:gridCol w="792088"/>
                <a:gridCol w="936104"/>
                <a:gridCol w="936104"/>
                <a:gridCol w="864096"/>
                <a:gridCol w="899591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первоначальный 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"Молодежь Сельского поселения 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малого и среднего предпринимательства на территории Сельского поселения 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и поддержка  муниципального жилищного Сельского поселения 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/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«Снос домов, признанных в установленном порядке ветхими или аварийными и подлежащими сносу или реконструкции, на территории муниципального образования «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2019-2020 годы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19672" y="1700808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69269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0"/>
          <a:ext cx="9144000" cy="630573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8532440"/>
                <a:gridCol w="611560"/>
              </a:tblGrid>
              <a:tr h="294383"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Содержание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Основные показатели прогноза социально-экономического развития</a:t>
                      </a:r>
                      <a:r>
                        <a:rPr lang="ru-RU" sz="1400" baseline="0" dirty="0" smtClean="0"/>
                        <a:t>  Сельского поселения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.......</a:t>
                      </a:r>
                      <a:endParaRPr lang="ru-RU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3-4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Основные характеристики местного бюджета ……………………………………………………………………….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местного бюджета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Бюджетная терминология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Муниципальный долг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8655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Структура доходов местного бюджета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оказание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платных услуг и компенсации затрат государства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</a:tr>
              <a:tr h="706519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оборона. Национальная безопасность и правоохранительная деятельность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Жилищно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– коммунальное хозяйство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Образование.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Социальная политика. 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Социально – значимые проекты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00451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Муниципальные программы Сельского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поселения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«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</a:t>
                      </a:r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»  ЗР НАО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Оценка эффективности муниципальных программ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19-20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Предоставление субсидий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Вложения в инвестиции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4383"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Публичные слушания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Эффективность муниципальных программ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4" cstate="print"/>
          <a:srcRect t="31763" b="20952"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395536" y="1916832"/>
            <a:ext cx="1872208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Оценивалось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муниципальные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9832" y="1268760"/>
            <a:ext cx="3837032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Эффективные          2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03848" y="1844824"/>
            <a:ext cx="3986113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Умеренно эффективные         0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347865" y="2420888"/>
            <a:ext cx="4608512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Менее эффективные    2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851921" y="2996952"/>
            <a:ext cx="5040560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Эффективность неудовлетворительная      0</a:t>
            </a:r>
            <a:endParaRPr lang="ru-RU" dirty="0"/>
          </a:p>
        </p:txBody>
      </p:sp>
      <p:cxnSp>
        <p:nvCxnSpPr>
          <p:cNvPr id="13" name="Прямая со стрелкой 12"/>
          <p:cNvCxnSpPr>
            <a:stCxn id="6" idx="3"/>
          </p:cNvCxnSpPr>
          <p:nvPr/>
        </p:nvCxnSpPr>
        <p:spPr>
          <a:xfrm flipV="1">
            <a:off x="2267744" y="1268763"/>
            <a:ext cx="792088" cy="12482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6" idx="3"/>
          </p:cNvCxnSpPr>
          <p:nvPr/>
        </p:nvCxnSpPr>
        <p:spPr>
          <a:xfrm flipV="1">
            <a:off x="2267744" y="1916835"/>
            <a:ext cx="936104" cy="6001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6" idx="3"/>
            <a:endCxn id="9" idx="1"/>
          </p:cNvCxnSpPr>
          <p:nvPr/>
        </p:nvCxnSpPr>
        <p:spPr>
          <a:xfrm>
            <a:off x="2267744" y="2516997"/>
            <a:ext cx="1080121" cy="8855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6" idx="3"/>
          </p:cNvCxnSpPr>
          <p:nvPr/>
        </p:nvCxnSpPr>
        <p:spPr>
          <a:xfrm>
            <a:off x="2267744" y="2516997"/>
            <a:ext cx="1512168" cy="4079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Предоставление субсидий -  7 254,9 тыс. руб.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556792"/>
            <a:ext cx="200247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МКП «Энергия»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2780928"/>
            <a:ext cx="5040560" cy="12311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на возмещение</a:t>
            </a:r>
          </a:p>
          <a:p>
            <a:r>
              <a:rPr lang="ru-RU" dirty="0" smtClean="0"/>
              <a:t> недополученных доходов или финансовое</a:t>
            </a:r>
          </a:p>
          <a:p>
            <a:r>
              <a:rPr lang="ru-RU" dirty="0" smtClean="0"/>
              <a:t> возмещение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затрат</a:t>
            </a:r>
            <a:r>
              <a:rPr lang="ru-RU" dirty="0" smtClean="0"/>
              <a:t>, возникающих при оказании </a:t>
            </a:r>
          </a:p>
          <a:p>
            <a:r>
              <a:rPr lang="ru-RU" dirty="0" smtClean="0"/>
              <a:t>жителям поселения услуг общественных бань"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411760" y="1988840"/>
            <a:ext cx="316835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96752"/>
            <a:ext cx="8034096" cy="4536504"/>
          </a:xfrm>
        </p:spPr>
        <p:txBody>
          <a:bodyPr>
            <a:noAutofit/>
          </a:bodyPr>
          <a:lstStyle/>
          <a:p>
            <a:pPr fontAlgn="base">
              <a:spcAft>
                <a:spcPct val="0"/>
              </a:spcAft>
              <a:tabLst>
                <a:tab pos="1343025" algn="l"/>
              </a:tabLst>
            </a:pPr>
            <a:r>
              <a:rPr lang="ru-RU" sz="2400" b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400" b="1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2023 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году</a:t>
            </a:r>
            <a:b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вложений 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инвестиции – </a:t>
            </a: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</a:t>
            </a:r>
            <a: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i="1" dirty="0" smtClean="0"/>
              <a:t> </a:t>
            </a:r>
            <a:br>
              <a:rPr lang="ru-RU" sz="2400" i="1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95736" y="332656"/>
            <a:ext cx="5479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Бюджетные инвестиции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347864" y="476672"/>
            <a:ext cx="3055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Публичные слушания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268760"/>
            <a:ext cx="8784976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19 марта в 17 часов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здании Администрации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Сельского поселения«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сельсовет»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Заполярного района Ненецкого автономного округа состоялись  публичные слушания по проекту решения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«Об исполнении местного бюджета за 2023 год»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6093296"/>
            <a:ext cx="8856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03648" y="1988840"/>
            <a:ext cx="655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2" cstate="print"/>
          <a:srcRect t="31763" b="20952"/>
          <a:stretch>
            <a:fillRect/>
          </a:stretch>
        </p:blipFill>
        <p:spPr bwMode="auto">
          <a:xfrm>
            <a:off x="0" y="5157192"/>
            <a:ext cx="9144000" cy="1700808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619672" y="1700808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69269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619672" y="260648"/>
            <a:ext cx="7056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Основные показатели </a:t>
            </a:r>
          </a:p>
          <a:p>
            <a:pPr algn="ctr"/>
            <a:r>
              <a:rPr lang="ru-RU" dirty="0" smtClean="0"/>
              <a:t>прогноза социально-экономического развития</a:t>
            </a:r>
          </a:p>
          <a:p>
            <a:pPr algn="ctr"/>
            <a:r>
              <a:rPr lang="ru-RU" dirty="0" smtClean="0"/>
              <a:t> Сельского поселения"</a:t>
            </a:r>
            <a:r>
              <a:rPr lang="ru-RU" dirty="0" err="1" smtClean="0"/>
              <a:t>Тельвисочный</a:t>
            </a:r>
            <a:r>
              <a:rPr lang="ru-RU" dirty="0" smtClean="0"/>
              <a:t> сельсовет"  ЗР НАО</a:t>
            </a:r>
            <a:endParaRPr lang="ru-RU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251521" y="1596723"/>
          <a:ext cx="8712966" cy="4247203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302776"/>
                <a:gridCol w="914538"/>
                <a:gridCol w="884716"/>
                <a:gridCol w="864836"/>
                <a:gridCol w="914538"/>
                <a:gridCol w="914538"/>
                <a:gridCol w="917024"/>
              </a:tblGrid>
              <a:tr h="1315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Показатели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Единица измерения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отчет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отчет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прогноз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отчет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solidFill>
                            <a:schemeClr val="tx1"/>
                          </a:solidFill>
                        </a:rPr>
                        <a:t>прогноз</a:t>
                      </a:r>
                      <a:endParaRPr lang="ru-RU" sz="1000" b="1" i="0" u="none" strike="noStrike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</a:tr>
              <a:tr h="1231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2022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2023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2023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2024-2026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/>
                        <a:t>Численность населения (среднегодовая)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 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858/865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821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821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821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821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Площадь жилого фонда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кв.м.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25604,9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27386,4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26141,9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27386,4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25606,4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/>
                        <a:t>Протяженность электрических сетей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метр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14062,07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14 062,07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14 062,07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14 062,07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14 062,07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Количество электростанций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err="1"/>
                        <a:t>шт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Трансформаторные подстанции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err="1"/>
                        <a:t>шт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 Протяженность ВЛ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метр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11 338,00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11 338,00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11 338,00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11 338,00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11 338,00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/>
                        <a:t>Количество котельных 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единиц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3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3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Протяженность теплотрассы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4390,15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4390,15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4390,15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4390,15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4390,15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24096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u="none" strike="noStrike" dirty="0"/>
                        <a:t>Протяженность </a:t>
                      </a:r>
                      <a:r>
                        <a:rPr lang="ru-RU" sz="1000" u="none" strike="noStrike" dirty="0" smtClean="0"/>
                        <a:t>газораспределительной </a:t>
                      </a:r>
                      <a:r>
                        <a:rPr lang="ru-RU" sz="1000" u="none" strike="noStrike" dirty="0"/>
                        <a:t>поселковой сети  </a:t>
                      </a:r>
                      <a:br>
                        <a:rPr lang="ru-RU" sz="1000" u="none" strike="noStrike" dirty="0"/>
                      </a:b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6884,25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6884,25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6884,25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6884,25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6884,25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 Деревянные мостовые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метр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2 356,00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2906,0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2 356,00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2906,0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2 906,0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Тротуары из брусчатки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 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 </a:t>
                      </a:r>
                      <a:r>
                        <a:rPr lang="ru-RU" sz="1000" u="none" strike="noStrike" dirty="0" smtClean="0"/>
                        <a:t>025,0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 </a:t>
                      </a:r>
                      <a:r>
                        <a:rPr lang="ru-RU" sz="1000" u="none" strike="noStrike" dirty="0" smtClean="0"/>
                        <a:t>025,0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025,0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025,0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1 </a:t>
                      </a:r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025,0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Пожарные водоемы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latin typeface="+mn-lt"/>
                        </a:rPr>
                        <a:t>8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latin typeface="+mn-lt"/>
                        </a:rPr>
                        <a:t>8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2630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Обеспечение первичных мер пожарной безопасности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/>
                        <a:t>тыс.руб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231,0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93,6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90,0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93,6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191,2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Водоснабжение (колодцыв с.Тельвиска, д.Устье)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2,00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2,00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2,00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2,00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5261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Протяженность автомобильных дорог общего пользования с твердым покрытием (федерального, регионального и межмуниципального, местного значения)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км.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5,11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5,11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5,11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5,11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5,11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детские площадки 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5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спортивные площадки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latin typeface="+mn-lt"/>
                        </a:rPr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Памятники воинам ВОВ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2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1315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 Памятники культуры  "Крест обетный"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/>
                        <a:t>1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  <a:tr h="2630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/>
                        <a:t>Малое и среднее предпринимательство, включая микропредприятия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/>
                        <a:t>единиц</a:t>
                      </a:r>
                      <a:endParaRPr lang="ru-RU" sz="1000" b="0" i="0" u="none" strike="noStrike">
                        <a:latin typeface="Times New Roman"/>
                      </a:endParaRPr>
                    </a:p>
                  </a:txBody>
                  <a:tcPr marL="5261" marR="5261" marT="5261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10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/>
                        <a:t>8</a:t>
                      </a:r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5261" marR="5261" marT="5261" marB="0" anchor="b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2" cstate="print"/>
          <a:srcRect t="31763" b="20952"/>
          <a:stretch>
            <a:fillRect/>
          </a:stretch>
        </p:blipFill>
        <p:spPr bwMode="auto">
          <a:xfrm>
            <a:off x="0" y="3212976"/>
            <a:ext cx="9144000" cy="3645024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619672" y="1700808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419872" y="692696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619672" y="260648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547664" y="404664"/>
            <a:ext cx="4104456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softEdge rad="317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Сельское поселение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сельсовет»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Заполярного района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Ненецкого автономного округа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36296" y="1340768"/>
            <a:ext cx="1368152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257,05  га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60232" y="2348880"/>
            <a:ext cx="2304256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838 человек без учета временно зарегистрированных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5656" y="3356992"/>
            <a:ext cx="230425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населенных пункта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504" y="4797152"/>
            <a:ext cx="1584176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с. </a:t>
            </a:r>
            <a:r>
              <a:rPr lang="ru-RU" dirty="0" err="1" smtClean="0"/>
              <a:t>Тельвиска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123728" y="5301208"/>
            <a:ext cx="1656184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err="1" smtClean="0"/>
              <a:t>д.Макарово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355976" y="4077072"/>
            <a:ext cx="1728192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dirty="0" smtClean="0"/>
              <a:t>д.Устье</a:t>
            </a:r>
            <a:endParaRPr lang="ru-RU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2411760" y="1484784"/>
            <a:ext cx="792088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148064" y="1268760"/>
            <a:ext cx="1584176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004048" y="1268760"/>
            <a:ext cx="1152128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971600" y="3789040"/>
            <a:ext cx="1584176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2555776" y="3789040"/>
            <a:ext cx="432048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2555776" y="3789040"/>
            <a:ext cx="2520280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051720" y="620688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Основные характеристики местного бюджета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9672" y="1700808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/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07504" y="1700811"/>
          <a:ext cx="8928993" cy="489138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880589"/>
                <a:gridCol w="935835"/>
                <a:gridCol w="1080120"/>
                <a:gridCol w="1080120"/>
                <a:gridCol w="1054137"/>
                <a:gridCol w="965748"/>
                <a:gridCol w="932444"/>
              </a:tblGrid>
              <a:tr h="5110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Показатель, тыс.рублей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Факт </a:t>
                      </a:r>
                      <a:r>
                        <a:rPr lang="ru-RU" sz="1400" u="none" strike="noStrike" dirty="0" smtClean="0"/>
                        <a:t>2021 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Факт </a:t>
                      </a:r>
                      <a:r>
                        <a:rPr lang="ru-RU" sz="1400" u="none" strike="noStrike" dirty="0" smtClean="0"/>
                        <a:t>2022 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</a:rPr>
                        <a:t>Утверждено 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</a:rPr>
                        <a:t>2023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</a:rPr>
                        <a:t>Уточненный план </a:t>
                      </a:r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</a:rPr>
                        <a:t>2023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</a:rPr>
                        <a:t>Исполнено 2023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</a:rPr>
                        <a:t>% исполнения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Доходы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78 544,1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111 211,7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+mn-lt"/>
                        </a:rPr>
                        <a:t>48 180,0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67 431,5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68 003,3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100,8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/>
                </a:tc>
              </a:tr>
              <a:tr h="2566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Безвозмездные поступления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74 378,2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107 058,9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44 237,6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63 489,1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62 489,0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91,9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в т.ч. 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из окружного бюджета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23 558,7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62 594,9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2 831,7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7 922,6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7922,5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из районного бюджета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50</a:t>
                      </a:r>
                      <a:r>
                        <a:rPr lang="ru-RU" sz="1400" b="0" i="0" u="none" strike="noStrike" baseline="0" dirty="0" smtClean="0">
                          <a:latin typeface="Times New Roman"/>
                        </a:rPr>
                        <a:t> 803,5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44 464,0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41 405,9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55 566,5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54</a:t>
                      </a:r>
                      <a:r>
                        <a:rPr lang="ru-RU" sz="1400" b="0" i="0" u="none" strike="noStrike" baseline="0" dirty="0" smtClean="0">
                          <a:latin typeface="Times New Roman"/>
                        </a:rPr>
                        <a:t> 566,5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76,3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Прочие безвозмездные поступления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16,0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16,0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6223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от возврата остатков субсидий, субвенций и иных межбюджетных трансфертов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0</a:t>
                      </a:r>
                      <a:endParaRPr lang="ru-RU" sz="1400" b="0" i="0" u="none" strike="noStrike" dirty="0" smtClean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0</a:t>
                      </a:r>
                      <a:endParaRPr lang="ru-RU" sz="1400" b="0" i="0" u="none" strike="noStrike" dirty="0" smtClean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0</a:t>
                      </a:r>
                      <a:endParaRPr lang="ru-RU" sz="1400" b="0" i="0" u="none" strike="noStrike" dirty="0" smtClean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4183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Налоговые, неналоговые доходы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4 165,9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4 152,8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3 942,4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3 942,4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5 514,3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139,9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Расходы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77 666,3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51 927,4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48 180,0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128 547,1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126 589,3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98,5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/>
                        <a:t>Профицит</a:t>
                      </a:r>
                      <a:r>
                        <a:rPr lang="ru-RU" sz="1400" u="none" strike="noStrike" dirty="0"/>
                        <a:t>/Дефицит (+/-) 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877,8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59 284,3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-61</a:t>
                      </a:r>
                      <a:r>
                        <a:rPr lang="ru-RU" sz="1400" b="0" i="0" u="none" strike="noStrike" baseline="0" dirty="0" smtClean="0">
                          <a:latin typeface="Times New Roman"/>
                        </a:rPr>
                        <a:t> 115,6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 58 586,0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 err="1"/>
                        <a:t>х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2566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% дефицита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1550,2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 err="1"/>
                        <a:t>х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  <a:tr h="5018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Источники финансирования</a:t>
                      </a:r>
                      <a:br>
                        <a:rPr lang="ru-RU" sz="1400" u="none" strike="noStrike" dirty="0"/>
                      </a:br>
                      <a:r>
                        <a:rPr lang="ru-RU" sz="1400" u="none" strike="noStrike" dirty="0"/>
                        <a:t>дефицита бюджета</a:t>
                      </a:r>
                      <a:endParaRPr lang="ru-RU" sz="1400" b="1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1550,2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u="none" strike="noStrike" dirty="0" err="1"/>
                        <a:t>х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018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/>
                        <a:t>Изменение остатков на счетах</a:t>
                      </a:r>
                      <a:br>
                        <a:rPr lang="ru-RU" sz="1400" u="none" strike="noStrike" dirty="0"/>
                      </a:br>
                      <a:r>
                        <a:rPr lang="ru-RU" sz="1400" u="none" strike="noStrike" dirty="0"/>
                        <a:t>по учету средств бюджета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1550,2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err="1"/>
                        <a:t>х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8530" marR="8530" marT="853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619672" y="260648"/>
            <a:ext cx="727280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Исполнение местного бюджета в 2023 году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403648" y="2420888"/>
            <a:ext cx="3024336" cy="302433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solidFill>
                <a:srgbClr val="FFFF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1475656" y="2780928"/>
            <a:ext cx="2880320" cy="2664296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483768" y="4509120"/>
            <a:ext cx="1008112" cy="93610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solidFill>
                <a:srgbClr val="FFFF00"/>
              </a:solidFill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107504" y="3573016"/>
          <a:ext cx="1080120" cy="731520"/>
        </p:xfrm>
        <a:graphic>
          <a:graphicData uri="http://schemas.openxmlformats.org/drawingml/2006/table">
            <a:tbl>
              <a:tblPr/>
              <a:tblGrid>
                <a:gridCol w="1080120"/>
              </a:tblGrid>
              <a:tr h="7200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доходы  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67 431,5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 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тыс.рублей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107504" y="5157193"/>
          <a:ext cx="1080120" cy="731520"/>
        </p:xfrm>
        <a:graphic>
          <a:graphicData uri="http://schemas.openxmlformats.org/drawingml/2006/table">
            <a:tbl>
              <a:tblPr/>
              <a:tblGrid>
                <a:gridCol w="1080120"/>
              </a:tblGrid>
              <a:tr h="7200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дефицит 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 smtClean="0">
                          <a:latin typeface="Times New Roman"/>
                        </a:rPr>
                        <a:t>(-)</a:t>
                      </a:r>
                      <a:r>
                        <a:rPr lang="ru-RU" sz="1600" b="0" i="0" u="none" strike="noStrike" baseline="0" dirty="0" smtClean="0">
                          <a:latin typeface="Times New Roman"/>
                        </a:rPr>
                        <a:t> 61 115,6 </a:t>
                      </a:r>
                      <a:r>
                        <a:rPr lang="ru-RU" sz="1600" b="0" i="0" u="none" strike="noStrike" dirty="0" smtClean="0">
                          <a:latin typeface="Times New Roman"/>
                        </a:rPr>
                        <a:t>тыс.рублей</a:t>
                      </a:r>
                      <a:endParaRPr lang="ru-RU" sz="16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2195736" y="1700808"/>
          <a:ext cx="1584176" cy="432047"/>
        </p:xfrm>
        <a:graphic>
          <a:graphicData uri="http://schemas.openxmlformats.org/drawingml/2006/table">
            <a:tbl>
              <a:tblPr/>
              <a:tblGrid>
                <a:gridCol w="1584176"/>
              </a:tblGrid>
              <a:tr h="4320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>
                          <a:latin typeface="Times New Roman"/>
                        </a:rPr>
                        <a:t>ПЛАН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6660232" y="1700807"/>
          <a:ext cx="1368152" cy="504057"/>
        </p:xfrm>
        <a:graphic>
          <a:graphicData uri="http://schemas.openxmlformats.org/drawingml/2006/table">
            <a:tbl>
              <a:tblPr/>
              <a:tblGrid>
                <a:gridCol w="1368152"/>
              </a:tblGrid>
              <a:tr h="5040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latin typeface="Times New Roman"/>
                        </a:rPr>
                        <a:t>ФАКТ</a:t>
                      </a:r>
                      <a:endParaRPr lang="ru-RU" sz="18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076700" y="3328987"/>
          <a:ext cx="990600" cy="200025"/>
        </p:xfrm>
        <a:graphic>
          <a:graphicData uri="http://schemas.openxmlformats.org/drawingml/2006/table">
            <a:tbl>
              <a:tblPr/>
              <a:tblGrid>
                <a:gridCol w="990600"/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5" name="Овал 24"/>
          <p:cNvSpPr/>
          <p:nvPr/>
        </p:nvSpPr>
        <p:spPr>
          <a:xfrm>
            <a:off x="4644008" y="2420888"/>
            <a:ext cx="2952328" cy="3096344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solidFill>
                <a:srgbClr val="FFFF00"/>
              </a:solidFill>
            </a:endParaRPr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107504" y="2348880"/>
          <a:ext cx="1152128" cy="731520"/>
        </p:xfrm>
        <a:graphic>
          <a:graphicData uri="http://schemas.openxmlformats.org/drawingml/2006/table">
            <a:tbl>
              <a:tblPr/>
              <a:tblGrid>
                <a:gridCol w="1152128"/>
              </a:tblGrid>
              <a:tr h="5040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расходы  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128 547,1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 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тыс.рублей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7812360" y="2492896"/>
          <a:ext cx="1224136" cy="731520"/>
        </p:xfrm>
        <a:graphic>
          <a:graphicData uri="http://schemas.openxmlformats.org/drawingml/2006/table">
            <a:tbl>
              <a:tblPr/>
              <a:tblGrid>
                <a:gridCol w="1224136"/>
              </a:tblGrid>
              <a:tr h="5040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расходы  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126 589,3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 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тыс.рублей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1" name="Овал 30"/>
          <p:cNvSpPr/>
          <p:nvPr/>
        </p:nvSpPr>
        <p:spPr>
          <a:xfrm>
            <a:off x="4644008" y="2636912"/>
            <a:ext cx="2952328" cy="288032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solidFill>
                <a:srgbClr val="FFFF00"/>
              </a:solidFill>
            </a:endParaRP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7884368" y="3725416"/>
          <a:ext cx="1152128" cy="731520"/>
        </p:xfrm>
        <a:graphic>
          <a:graphicData uri="http://schemas.openxmlformats.org/drawingml/2006/table">
            <a:tbl>
              <a:tblPr/>
              <a:tblGrid>
                <a:gridCol w="1152128"/>
              </a:tblGrid>
              <a:tr h="7200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latin typeface="Times New Roman"/>
                        </a:rPr>
                        <a:t>доходы  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68 003,3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  </a:t>
                      </a:r>
                      <a:r>
                        <a:rPr lang="ru-RU" sz="1600" b="0" i="0" u="none" strike="noStrike" dirty="0">
                          <a:latin typeface="Times New Roman"/>
                        </a:rPr>
                        <a:t>тыс.рублей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7956376" y="5309593"/>
          <a:ext cx="1080120" cy="731520"/>
        </p:xfrm>
        <a:graphic>
          <a:graphicData uri="http://schemas.openxmlformats.org/drawingml/2006/table">
            <a:tbl>
              <a:tblPr/>
              <a:tblGrid>
                <a:gridCol w="1080120"/>
              </a:tblGrid>
              <a:tr h="72008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Дефицит (-)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58 586,0</a:t>
                      </a:r>
                      <a:endParaRPr lang="ru-RU" sz="1600" b="0" i="0" u="none" strike="noStrike" dirty="0" smtClean="0">
                        <a:latin typeface="Times New Roman"/>
                      </a:endParaRPr>
                    </a:p>
                    <a:p>
                      <a:pPr algn="ctr" fontAlgn="b"/>
                      <a:r>
                        <a:rPr lang="ru-RU" sz="1600" b="0" i="0" u="none" strike="noStrike" dirty="0" smtClean="0">
                          <a:latin typeface="Times New Roman"/>
                        </a:rPr>
                        <a:t>тыс.рублей</a:t>
                      </a:r>
                      <a:endParaRPr lang="ru-RU" sz="16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26" name="Овал 25"/>
          <p:cNvSpPr/>
          <p:nvPr/>
        </p:nvSpPr>
        <p:spPr>
          <a:xfrm>
            <a:off x="5940152" y="4725143"/>
            <a:ext cx="720080" cy="64807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619672" y="260648"/>
            <a:ext cx="727280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Бюджетная терминология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076700" y="3328987"/>
          <a:ext cx="990600" cy="200025"/>
        </p:xfrm>
        <a:graphic>
          <a:graphicData uri="http://schemas.openxmlformats.org/drawingml/2006/table">
            <a:tbl>
              <a:tblPr/>
              <a:tblGrid>
                <a:gridCol w="990600"/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107504" y="4221088"/>
            <a:ext cx="424847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Дефицит бюджета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(превышение расходов бюджета над его доходами) Принимается решение об источниках покрытия дефицита бюджета: использовать имеющиеся накопления, остатки или привлечь заемные средства.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932040" y="4221088"/>
            <a:ext cx="41044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бюджета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— превышение доходов бюджета над его расходами Необходимо определить, как их использовать: накапливать резервы остатки или погашать долг. 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115616" y="5589240"/>
            <a:ext cx="7200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Государственный или муниципальный долг 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-обязательства публично-правового образования по полученным кредитам, выпущенным ценным бумагам, предоставленным гарантиям перед третьими лицами.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Равнобедренный треугольник 34"/>
          <p:cNvSpPr/>
          <p:nvPr/>
        </p:nvSpPr>
        <p:spPr>
          <a:xfrm>
            <a:off x="1475656" y="2996952"/>
            <a:ext cx="1924800" cy="1152128"/>
          </a:xfrm>
          <a:prstGeom prst="triangle">
            <a:avLst>
              <a:gd name="adj" fmla="val 513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flipV="1">
            <a:off x="1043608" y="2564904"/>
            <a:ext cx="2736304" cy="864096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Улыбающееся лицо 40"/>
          <p:cNvSpPr/>
          <p:nvPr/>
        </p:nvSpPr>
        <p:spPr>
          <a:xfrm>
            <a:off x="611560" y="2564904"/>
            <a:ext cx="936104" cy="792088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Улыбающееся лицо 41"/>
          <p:cNvSpPr/>
          <p:nvPr/>
        </p:nvSpPr>
        <p:spPr>
          <a:xfrm>
            <a:off x="3203848" y="2132856"/>
            <a:ext cx="576064" cy="504056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611560" y="2204864"/>
            <a:ext cx="1005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Расходы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3275857" y="177281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Доходы</a:t>
            </a:r>
            <a:endParaRPr lang="ru-RU" dirty="0"/>
          </a:p>
        </p:txBody>
      </p:sp>
      <p:sp>
        <p:nvSpPr>
          <p:cNvPr id="45" name="Равнобедренный треугольник 44"/>
          <p:cNvSpPr/>
          <p:nvPr/>
        </p:nvSpPr>
        <p:spPr>
          <a:xfrm>
            <a:off x="5652120" y="3149352"/>
            <a:ext cx="2088232" cy="1152128"/>
          </a:xfrm>
          <a:prstGeom prst="triangle">
            <a:avLst>
              <a:gd name="adj" fmla="val 513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5508104" y="2636912"/>
            <a:ext cx="2664296" cy="108012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Улыбающееся лицо 49"/>
          <p:cNvSpPr/>
          <p:nvPr/>
        </p:nvSpPr>
        <p:spPr>
          <a:xfrm>
            <a:off x="5436096" y="2060848"/>
            <a:ext cx="864096" cy="648072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1" name="Улыбающееся лицо 50"/>
          <p:cNvSpPr/>
          <p:nvPr/>
        </p:nvSpPr>
        <p:spPr>
          <a:xfrm>
            <a:off x="7524328" y="2564904"/>
            <a:ext cx="1152128" cy="1008112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5292080" y="1628800"/>
            <a:ext cx="12961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Расходы</a:t>
            </a: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7812360" y="2276872"/>
            <a:ext cx="1152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Доходы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619672" y="260648"/>
            <a:ext cx="727280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ru-RU" sz="2400" dirty="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076700" y="3328987"/>
          <a:ext cx="990600" cy="200025"/>
        </p:xfrm>
        <a:graphic>
          <a:graphicData uri="http://schemas.openxmlformats.org/drawingml/2006/table">
            <a:tbl>
              <a:tblPr/>
              <a:tblGrid>
                <a:gridCol w="990600"/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endParaRPr lang="ru-RU" sz="1000" b="0" i="0" u="none" strike="noStrike" dirty="0">
                        <a:latin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6" name="Picture 2" descr="https://realguy.ru/wp-content/uploads/mat_623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1080120" cy="12961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5" name="Прямоугольник 34"/>
          <p:cNvSpPr/>
          <p:nvPr/>
        </p:nvSpPr>
        <p:spPr>
          <a:xfrm>
            <a:off x="1691680" y="260648"/>
            <a:ext cx="7128792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Муниципальный долг в 2023 году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Сельского поселения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сельсовет» Заполярного района Ненецкого Автономного Округа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планировался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7"/>
            <a:ext cx="1048640" cy="12961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2555776" y="404665"/>
            <a:ext cx="4104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Структура доходов местного бюджета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TextBox 5"/>
          <p:cNvSpPr txBox="1"/>
          <p:nvPr/>
        </p:nvSpPr>
        <p:spPr>
          <a:xfrm>
            <a:off x="1691680" y="404664"/>
            <a:ext cx="864096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2023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88224" y="404664"/>
            <a:ext cx="936104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68 003,3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68344" y="404664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100,8%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0" y="1628800"/>
            <a:ext cx="2555776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2 764,6 тыс.руб.  127,5 %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2915817" y="1628800"/>
            <a:ext cx="2088231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2 749,7 тыс. руб. 155%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580112" y="1628800"/>
            <a:ext cx="2952328" cy="5040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64 489,0 тыс.руб.    98,4%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2348880"/>
            <a:ext cx="1944216" cy="395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Налог на доходы физических лиц  1310,3 тыс.руб.  118,2%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-Акцизы 824,9 тыс. руб. 119,4%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-Налог на совокупный доход 510,2 тыс.руб. 302,1%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-Налог на имущество физических лиц </a:t>
            </a:r>
          </a:p>
          <a:p>
            <a:pPr>
              <a:buFontTx/>
              <a:buChar char="-"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466,1 тыс. руб. 829,4%</a:t>
            </a:r>
          </a:p>
          <a:p>
            <a:pPr>
              <a:buFontTx/>
              <a:buChar char="-"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Земельный налог – 355,3тыс. руб. -262,6%</a:t>
            </a:r>
          </a:p>
          <a:p>
            <a:pPr>
              <a:buFontTx/>
              <a:buChar char="-"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Государственная пошлина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8,4 тыс. руб. 102,4%</a:t>
            </a: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43808" y="2348880"/>
            <a:ext cx="223224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имущества, находящегося в государственной и муниципальной собственности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1 749,0тыс. руб. 116,9%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fontAlgn="b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Доходы от оказания платных услуг (работ) и компенсации затрат государства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278,5 тыс. руб. 100%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Штрафы, санкции, возмещение ущерба 722,2 тыс. руб. 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868144" y="2348880"/>
            <a:ext cx="2952328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-Дотации  5 376,1 тыс.руб.  100%.,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 т.ч.:</a:t>
            </a:r>
          </a:p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из окружного бюджета – 2 406,9т. р.</a:t>
            </a:r>
          </a:p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из районного бюджета – 2 969,2т. р.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-Субвенции –5 215,6 тыс. руб.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-Иные межбюджетные трансферты – 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51 897,3 тыс. руб.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2834</TotalTime>
  <Words>1962</Words>
  <Application>Microsoft Office PowerPoint</Application>
  <PresentationFormat>Экран (4:3)</PresentationFormat>
  <Paragraphs>819</Paragraphs>
  <Slides>24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в 2023 году  вложений в инвестиции – нет    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Пользователь</cp:lastModifiedBy>
  <cp:revision>393</cp:revision>
  <dcterms:created xsi:type="dcterms:W3CDTF">2019-02-15T14:09:04Z</dcterms:created>
  <dcterms:modified xsi:type="dcterms:W3CDTF">2024-03-21T11:25:19Z</dcterms:modified>
</cp:coreProperties>
</file>