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rawings/drawing1.xml" ContentType="application/vnd.openxmlformats-officedocument.drawingml.chartshape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notesMasterIdLst>
    <p:notesMasterId r:id="rId18"/>
  </p:notesMasterIdLst>
  <p:sldIdLst>
    <p:sldId id="256" r:id="rId2"/>
    <p:sldId id="293" r:id="rId3"/>
    <p:sldId id="285" r:id="rId4"/>
    <p:sldId id="273" r:id="rId5"/>
    <p:sldId id="317" r:id="rId6"/>
    <p:sldId id="306" r:id="rId7"/>
    <p:sldId id="307" r:id="rId8"/>
    <p:sldId id="308" r:id="rId9"/>
    <p:sldId id="309" r:id="rId10"/>
    <p:sldId id="310" r:id="rId11"/>
    <p:sldId id="311" r:id="rId12"/>
    <p:sldId id="314" r:id="rId13"/>
    <p:sldId id="318" r:id="rId14"/>
    <p:sldId id="315" r:id="rId15"/>
    <p:sldId id="316" r:id="rId16"/>
    <p:sldId id="270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168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&#1056;&#1072;&#1073;&#1086;&#1095;&#1080;&#1081;%20&#1089;&#1090;&#1086;&#1083;\&#1092;&#1086;&#1088;&#1084;&#1099;%20&#1076;&#1083;&#1103;%20&#1089;&#1072;&#1081;&#1090;&#1072;%20&#1073;&#1102;&#1076;&#1078;&#1077;&#1090;%20&#1076;&#1083;&#1103;%20&#1075;&#1088;&#1072;&#1078;&#1076;&#1072;&#1085;\&#1044;&#1080;&#1072;&#1075;&#1088;&#1072;&#1084;&#1084;&#1099;%20&#1076;&#1083;&#1103;%20&#1055;&#1088;&#1077;&#1079;&#1077;&#1085;&#1090;&#1072;&#1094;&#1080;&#1081;\&#1076;&#1080;&#1072;&#1075;&#1088;&#1072;&#1084;&#1084;&#1099;%20&#1073;&#1102;&#1076;&#1078;&#1077;&#1090;%20&#1091;&#1090;&#1086;&#1095;&#1085;&#1077;&#1085;&#1085;&#1099;&#1081;%202015,2016%20&#1087;&#1088;&#1077;&#1082;&#1090;%202017&#1075;%20%20&#1055;&#1088;&#1077;&#1079;&#1077;&#1085;&#1090;&#1072;&#1094;&#1080;&#1103;.xlsx" TargetMode="Externa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oleObject" Target="file:///C:\Users\&#1055;&#1086;&#1083;&#1100;&#1079;&#1086;&#1074;&#1072;&#1090;&#1077;&#1083;&#1100;\Desktop\&#1080;&#1089;&#1087;&#1086;&#1083;&#1085;&#1077;&#1085;&#1080;&#1077;%20&#1073;&#1102;&#1076;&#1078;&#1077;&#1090;&#1072;%201%20&#1082;&#1074;.2017%20&#1075;&#1086;&#1076;&#1072;(&#1055;&#1088;&#1077;&#1079;&#1077;&#1085;&#1090;&#1072;&#1094;&#1080;&#1103;).xls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perspective val="30"/>
    </c:view3D>
    <c:sideWall>
      <c:spPr>
        <a:noFill/>
        <a:ln w="25400">
          <a:noFill/>
        </a:ln>
      </c:spPr>
    </c:sideWall>
    <c:backWall>
      <c:spPr>
        <a:noFill/>
        <a:ln w="25400">
          <a:noFill/>
        </a:ln>
      </c:spPr>
    </c:backWall>
    <c:plotArea>
      <c:layout/>
      <c:bar3DChart>
        <c:barDir val="col"/>
        <c:grouping val="percentStacked"/>
        <c:gapWidth val="95"/>
        <c:gapDepth val="95"/>
        <c:shape val="box"/>
        <c:axId val="65491328"/>
        <c:axId val="65492864"/>
        <c:axId val="0"/>
      </c:bar3DChart>
      <c:catAx>
        <c:axId val="65491328"/>
        <c:scaling>
          <c:orientation val="minMax"/>
        </c:scaling>
        <c:axPos val="b"/>
        <c:majorTickMark val="none"/>
        <c:tickLblPos val="nextTo"/>
        <c:crossAx val="65492864"/>
        <c:crosses val="autoZero"/>
        <c:auto val="1"/>
        <c:lblAlgn val="ctr"/>
        <c:lblOffset val="100"/>
      </c:catAx>
      <c:valAx>
        <c:axId val="65492864"/>
        <c:scaling>
          <c:orientation val="minMax"/>
        </c:scaling>
        <c:delete val="1"/>
        <c:axPos val="l"/>
        <c:numFmt formatCode="0%" sourceLinked="1"/>
        <c:majorTickMark val="none"/>
        <c:tickLblPos val="none"/>
        <c:crossAx val="65491328"/>
        <c:crosses val="autoZero"/>
        <c:crossBetween val="between"/>
      </c:valAx>
      <c:dTable>
        <c:showHorzBorder val="1"/>
        <c:showVertBorder val="1"/>
        <c:showOutline val="1"/>
        <c:showKeys val="1"/>
      </c:dTable>
    </c:plotArea>
    <c:plotVisOnly val="1"/>
  </c:chart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 sz="1400">
                <a:latin typeface="Times New Roman" pitchFamily="18" charset="0"/>
                <a:cs typeface="Times New Roman" pitchFamily="18" charset="0"/>
              </a:defRPr>
            </a:pPr>
            <a:r>
              <a:rPr lang="ru-RU" sz="1800" b="1" dirty="0" smtClean="0"/>
              <a:t>Муниципальный долг МО «</a:t>
            </a:r>
            <a:r>
              <a:rPr lang="ru-RU" sz="1800" b="1" dirty="0" err="1" smtClean="0"/>
              <a:t>Тельвисочный</a:t>
            </a:r>
            <a:r>
              <a:rPr lang="ru-RU" sz="1800" b="1" baseline="0" dirty="0" smtClean="0"/>
              <a:t> сельсовет</a:t>
            </a:r>
            <a:r>
              <a:rPr lang="ru-RU" sz="1800" b="1" dirty="0" smtClean="0"/>
              <a:t>» НАО не планируется</a:t>
            </a:r>
            <a:endParaRPr lang="ru-RU" sz="1800" dirty="0"/>
          </a:p>
        </c:rich>
      </c:tx>
      <c:layout/>
    </c:title>
    <c:view3D>
      <c:depthPercent val="100"/>
      <c:rAngAx val="1"/>
    </c:view3D>
    <c:floor>
      <c:spPr>
        <a:noFill/>
        <a:ln w="9525">
          <a:noFill/>
        </a:ln>
      </c:spPr>
    </c:floor>
    <c:sideWall>
      <c:spPr>
        <a:noFill/>
        <a:ln w="25400">
          <a:noFill/>
        </a:ln>
      </c:spPr>
    </c:sideWall>
    <c:backWall>
      <c:spPr>
        <a:noFill/>
        <a:ln w="25400">
          <a:noFill/>
        </a:ln>
      </c:spPr>
    </c:backWall>
    <c:plotArea>
      <c:layout/>
      <c:bar3DChart>
        <c:barDir val="col"/>
        <c:grouping val="stacked"/>
        <c:gapWidth val="95"/>
        <c:gapDepth val="95"/>
        <c:shape val="box"/>
        <c:axId val="65516672"/>
        <c:axId val="65518208"/>
        <c:axId val="0"/>
      </c:bar3DChart>
      <c:catAx>
        <c:axId val="65516672"/>
        <c:scaling>
          <c:orientation val="minMax"/>
        </c:scaling>
        <c:delete val="1"/>
        <c:axPos val="b"/>
        <c:numFmt formatCode="General" sourceLinked="1"/>
        <c:majorTickMark val="none"/>
        <c:tickLblPos val="none"/>
        <c:crossAx val="65518208"/>
        <c:crosses val="autoZero"/>
        <c:auto val="1"/>
        <c:lblAlgn val="ctr"/>
        <c:lblOffset val="100"/>
      </c:catAx>
      <c:valAx>
        <c:axId val="65518208"/>
        <c:scaling>
          <c:orientation val="minMax"/>
        </c:scaling>
        <c:delete val="1"/>
        <c:axPos val="l"/>
        <c:numFmt formatCode="0.0" sourceLinked="1"/>
        <c:tickLblPos val="none"/>
        <c:crossAx val="65516672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</c:chart>
  <c:externalData r:id="rId1"/>
  <c:userShapes r:id="rId2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0.27426</cdr:x>
      <cdr:y>0.1427</cdr:y>
    </cdr:from>
    <cdr:to>
      <cdr:x>0.39619</cdr:x>
      <cdr:y>0.33318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2056780" y="685056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0.02461</cdr:x>
      <cdr:y>0.0227</cdr:y>
    </cdr:from>
    <cdr:to>
      <cdr:x>0.9656</cdr:x>
      <cdr:y>0.71429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184572" y="102996"/>
          <a:ext cx="7056784" cy="3137364"/>
        </a:xfrm>
        <a:prstGeom xmlns:a="http://schemas.openxmlformats.org/drawingml/2006/main" prst="rect">
          <a:avLst/>
        </a:prstGeom>
        <a:solidFill xmlns:a="http://schemas.openxmlformats.org/drawingml/2006/main">
          <a:schemeClr val="accent3">
            <a:lumMod val="20000"/>
            <a:lumOff val="80000"/>
          </a:schemeClr>
        </a:solidFill>
        <a:ln xmlns:a="http://schemas.openxmlformats.org/drawingml/2006/main">
          <a:solidFill>
            <a:schemeClr val="accent4">
              <a:lumMod val="75000"/>
            </a:schemeClr>
          </a:solidFill>
        </a:ln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pPr algn="ctr"/>
          <a:r>
            <a:rPr lang="ru-RU" sz="2400" dirty="0" smtClean="0">
              <a:latin typeface="Times New Roman" pitchFamily="18" charset="0"/>
              <a:cs typeface="Times New Roman" pitchFamily="18" charset="0"/>
            </a:rPr>
            <a:t>Муниципальный долг на 01.10.2023 года</a:t>
          </a:r>
        </a:p>
        <a:p xmlns:a="http://schemas.openxmlformats.org/drawingml/2006/main">
          <a:pPr algn="ctr"/>
          <a:r>
            <a:rPr lang="ru-RU" sz="2400" dirty="0" smtClean="0">
              <a:latin typeface="Times New Roman" pitchFamily="18" charset="0"/>
              <a:cs typeface="Times New Roman" pitchFamily="18" charset="0"/>
            </a:rPr>
            <a:t> 0,0 тыс. руб.</a:t>
          </a:r>
        </a:p>
        <a:p xmlns:a="http://schemas.openxmlformats.org/drawingml/2006/main">
          <a:pPr algn="ctr"/>
          <a:endParaRPr lang="ru-RU" sz="1800" dirty="0">
            <a:latin typeface="Times New Roman" pitchFamily="18" charset="0"/>
            <a:cs typeface="Times New Roman" pitchFamily="18" charset="0"/>
          </a:endParaRPr>
        </a:p>
        <a:p xmlns:a="http://schemas.openxmlformats.org/drawingml/2006/main">
          <a:pPr algn="ctr"/>
          <a:endParaRPr lang="ru-RU" sz="1800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0.60073</cdr:x>
      <cdr:y>0.5327</cdr:y>
    </cdr:from>
    <cdr:to>
      <cdr:x>0.72266</cdr:x>
      <cdr:y>0.72317</cdr:y>
    </cdr:to>
    <cdr:sp macro="" textlink="">
      <cdr:nvSpPr>
        <cdr:cNvPr id="7" name="TextBox 6"/>
        <cdr:cNvSpPr txBox="1"/>
      </cdr:nvSpPr>
      <cdr:spPr>
        <a:xfrm xmlns:a="http://schemas.openxmlformats.org/drawingml/2006/main">
          <a:off x="4505052" y="2557264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0.29346</cdr:x>
      <cdr:y>0.53968</cdr:y>
    </cdr:from>
    <cdr:to>
      <cdr:x>0.4154</cdr:x>
      <cdr:y>0.74125</cdr:y>
    </cdr:to>
    <cdr:sp macro="" textlink="">
      <cdr:nvSpPr>
        <cdr:cNvPr id="9" name="TextBox 8"/>
        <cdr:cNvSpPr txBox="1"/>
      </cdr:nvSpPr>
      <cdr:spPr>
        <a:xfrm xmlns:a="http://schemas.openxmlformats.org/drawingml/2006/main">
          <a:off x="2200796" y="2448272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0.39909</cdr:x>
      <cdr:y>0.69841</cdr:y>
    </cdr:from>
    <cdr:to>
      <cdr:x>0.60073</cdr:x>
      <cdr:y>0.95238</cdr:y>
    </cdr:to>
    <cdr:sp macro="" textlink="">
      <cdr:nvSpPr>
        <cdr:cNvPr id="20" name="Блок-схема: извлечение 19"/>
        <cdr:cNvSpPr/>
      </cdr:nvSpPr>
      <cdr:spPr>
        <a:xfrm xmlns:a="http://schemas.openxmlformats.org/drawingml/2006/main">
          <a:off x="2992884" y="3168352"/>
          <a:ext cx="1512168" cy="1152128"/>
        </a:xfrm>
        <a:prstGeom xmlns:a="http://schemas.openxmlformats.org/drawingml/2006/main" prst="flowChartExtract">
          <a:avLst/>
        </a:prstGeom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0.20906</cdr:x>
      <cdr:y>0.42857</cdr:y>
    </cdr:from>
    <cdr:to>
      <cdr:x>0.36795</cdr:x>
      <cdr:y>0.66667</cdr:y>
    </cdr:to>
    <cdr:sp macro="" textlink="">
      <cdr:nvSpPr>
        <cdr:cNvPr id="21" name="Блок-схема: дисплей 20"/>
        <cdr:cNvSpPr/>
      </cdr:nvSpPr>
      <cdr:spPr>
        <a:xfrm xmlns:a="http://schemas.openxmlformats.org/drawingml/2006/main">
          <a:off x="1800199" y="1944216"/>
          <a:ext cx="1368153" cy="1080120"/>
        </a:xfrm>
        <a:prstGeom xmlns:a="http://schemas.openxmlformats.org/drawingml/2006/main" prst="flowChartDisplay">
          <a:avLst/>
        </a:prstGeom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pPr algn="ctr"/>
          <a:r>
            <a:rPr lang="ru-RU" sz="2400" dirty="0" smtClean="0">
              <a:latin typeface="Times New Roman" pitchFamily="18" charset="0"/>
              <a:cs typeface="Times New Roman" pitchFamily="18" charset="0"/>
            </a:rPr>
            <a:t>Д</a:t>
          </a:r>
          <a:endParaRPr lang="ru-RU" sz="2400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0.64391</cdr:x>
      <cdr:y>0.42857</cdr:y>
    </cdr:from>
    <cdr:to>
      <cdr:x>0.80279</cdr:x>
      <cdr:y>0.66667</cdr:y>
    </cdr:to>
    <cdr:sp macro="" textlink="">
      <cdr:nvSpPr>
        <cdr:cNvPr id="22" name="Блок-схема: дисплей 21"/>
        <cdr:cNvSpPr/>
      </cdr:nvSpPr>
      <cdr:spPr>
        <a:xfrm xmlns:a="http://schemas.openxmlformats.org/drawingml/2006/main">
          <a:off x="5544616" y="1944215"/>
          <a:ext cx="1368152" cy="1080135"/>
        </a:xfrm>
        <a:prstGeom xmlns:a="http://schemas.openxmlformats.org/drawingml/2006/main" prst="flowChartDisplay">
          <a:avLst/>
        </a:prstGeom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pPr algn="ctr"/>
          <a:r>
            <a:rPr lang="ru-RU" sz="2400" dirty="0" smtClean="0">
              <a:latin typeface="Times New Roman" pitchFamily="18" charset="0"/>
              <a:cs typeface="Times New Roman" pitchFamily="18" charset="0"/>
            </a:rPr>
            <a:t>Р</a:t>
          </a:r>
          <a:endParaRPr lang="ru-RU" sz="2400" dirty="0"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0.23415</cdr:x>
      <cdr:y>0.69841</cdr:y>
    </cdr:from>
    <cdr:to>
      <cdr:x>0.81952</cdr:x>
      <cdr:y>0.71429</cdr:y>
    </cdr:to>
    <cdr:sp macro="" textlink="">
      <cdr:nvSpPr>
        <cdr:cNvPr id="11" name="Двойная стрелка влево/вправо 10"/>
        <cdr:cNvSpPr/>
      </cdr:nvSpPr>
      <cdr:spPr>
        <a:xfrm xmlns:a="http://schemas.openxmlformats.org/drawingml/2006/main">
          <a:off x="2016224" y="3168352"/>
          <a:ext cx="5040560" cy="72008"/>
        </a:xfrm>
        <a:prstGeom xmlns:a="http://schemas.openxmlformats.org/drawingml/2006/main" prst="leftRightArrow">
          <a:avLst/>
        </a:prstGeom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0E1BD7-EF76-4C45-B8E4-CB64F811244B}" type="datetimeFigureOut">
              <a:rPr lang="ru-RU" smtClean="0"/>
              <a:pPr/>
              <a:t>13.10.2023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FE4B8C-1B4B-49CE-9C40-8CAE90494C9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FE4B8C-1B4B-49CE-9C40-8CAE90494C91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13.10.2023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13.10.2023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13.10.2023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13.10.2023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13.10.2023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4" Type="http://schemas.openxmlformats.org/officeDocument/2006/relationships/chart" Target="../charts/char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1259632" y="405067"/>
            <a:ext cx="777686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АДМИНИСТРАЦИЯ СЕЛЬСКОГО ПОСЕЛЕНИЯ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«ТЕЛЬВИСОЧНЫЙ</a:t>
            </a:r>
            <a:r>
              <a:rPr kumimoji="0" lang="ru-RU" sz="14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СЕЛЬСОВЕТ» ЗАПОЛЯРНОГО РАЙОНА НЕНЕЦКОГО АВТОНОМНОГО ОКРУГА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431540" y="1877776"/>
            <a:ext cx="8532948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БЮДЖЕТ</a:t>
            </a:r>
            <a:r>
              <a:rPr kumimoji="0" lang="ru-RU" sz="28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ДЛЯ ГРАЖДАН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/>
              <a:t>ПОСТАНОВЛЕНИЕ</a:t>
            </a:r>
            <a:endParaRPr lang="ru-RU" sz="1200" b="1" dirty="0" smtClean="0"/>
          </a:p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от 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11 октября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2023 года №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130</a:t>
            </a:r>
            <a:endParaRPr lang="ru-RU" sz="16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Администрации Сельского поселения</a:t>
            </a:r>
          </a:p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Тельвисочный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сельсовет» Заполярного района Ненецкого автономного округа </a:t>
            </a:r>
          </a:p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«Об утверждении отчета об исполнении местного бюджета за девять месяцев 2023 года»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436096" y="5517232"/>
            <a:ext cx="3707904" cy="12557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90000"/>
              </a:lnSpc>
            </a:pPr>
            <a:endParaRPr lang="ru-RU" sz="1200" i="1" dirty="0" smtClean="0">
              <a:latin typeface="Times New Roman" pitchFamily="18" charset="0"/>
              <a:cs typeface="Times New Roman" pitchFamily="18" charset="0"/>
            </a:endParaRPr>
          </a:p>
          <a:p>
            <a:pPr algn="r">
              <a:lnSpc>
                <a:spcPct val="90000"/>
              </a:lnSpc>
            </a:pPr>
            <a:r>
              <a:rPr lang="ru-RU" sz="1200" i="1" dirty="0" smtClean="0">
                <a:latin typeface="Times New Roman" pitchFamily="18" charset="0"/>
                <a:cs typeface="Times New Roman" pitchFamily="18" charset="0"/>
              </a:rPr>
              <a:t>Контактная информация:</a:t>
            </a:r>
          </a:p>
          <a:p>
            <a:pPr algn="r">
              <a:lnSpc>
                <a:spcPct val="90000"/>
              </a:lnSpc>
            </a:pPr>
            <a:r>
              <a:rPr lang="ru-RU" sz="1200" i="1" dirty="0" smtClean="0">
                <a:latin typeface="Times New Roman" pitchFamily="18" charset="0"/>
                <a:cs typeface="Times New Roman" pitchFamily="18" charset="0"/>
              </a:rPr>
              <a:t>Администрация МО «</a:t>
            </a:r>
            <a:r>
              <a:rPr lang="ru-RU" sz="1200" i="1" dirty="0" err="1" smtClean="0">
                <a:latin typeface="Times New Roman" pitchFamily="18" charset="0"/>
                <a:cs typeface="Times New Roman" pitchFamily="18" charset="0"/>
              </a:rPr>
              <a:t>Тельвисочный</a:t>
            </a:r>
            <a:r>
              <a:rPr lang="ru-RU" sz="1200" i="1" dirty="0" smtClean="0">
                <a:latin typeface="Times New Roman" pitchFamily="18" charset="0"/>
                <a:cs typeface="Times New Roman" pitchFamily="18" charset="0"/>
              </a:rPr>
              <a:t> сельсовет» НАО</a:t>
            </a:r>
          </a:p>
          <a:p>
            <a:pPr algn="r">
              <a:lnSpc>
                <a:spcPct val="90000"/>
              </a:lnSpc>
            </a:pPr>
            <a:r>
              <a:rPr lang="ru-RU" sz="1200" i="1" dirty="0" smtClean="0">
                <a:latin typeface="Times New Roman" pitchFamily="18" charset="0"/>
                <a:cs typeface="Times New Roman" pitchFamily="18" charset="0"/>
              </a:rPr>
              <a:t>166710, НАО, с. </a:t>
            </a:r>
            <a:r>
              <a:rPr lang="ru-RU" sz="1200" i="1" dirty="0" err="1" smtClean="0">
                <a:latin typeface="Times New Roman" pitchFamily="18" charset="0"/>
                <a:cs typeface="Times New Roman" pitchFamily="18" charset="0"/>
              </a:rPr>
              <a:t>Тельвиска</a:t>
            </a:r>
            <a:r>
              <a:rPr lang="ru-RU" sz="1200" i="1" dirty="0" smtClean="0">
                <a:latin typeface="Times New Roman" pitchFamily="18" charset="0"/>
                <a:cs typeface="Times New Roman" pitchFamily="18" charset="0"/>
              </a:rPr>
              <a:t>, ул. Центральная, д. 19</a:t>
            </a:r>
          </a:p>
          <a:p>
            <a:pPr algn="r">
              <a:lnSpc>
                <a:spcPct val="90000"/>
              </a:lnSpc>
            </a:pPr>
            <a:r>
              <a:rPr lang="ru-RU" sz="1200" i="1" dirty="0" smtClean="0">
                <a:latin typeface="Times New Roman" pitchFamily="18" charset="0"/>
                <a:cs typeface="Times New Roman" pitchFamily="18" charset="0"/>
              </a:rPr>
              <a:t>Тел. 8-818-53-39-202, 227, 140</a:t>
            </a:r>
          </a:p>
          <a:p>
            <a:pPr algn="r">
              <a:lnSpc>
                <a:spcPct val="90000"/>
              </a:lnSpc>
            </a:pPr>
            <a:r>
              <a:rPr lang="en-US" sz="1200" i="1" dirty="0" smtClean="0">
                <a:latin typeface="Times New Roman" pitchFamily="18" charset="0"/>
                <a:cs typeface="Times New Roman" pitchFamily="18" charset="0"/>
              </a:rPr>
              <a:t>E-mail</a:t>
            </a:r>
            <a:r>
              <a:rPr lang="ru-RU" sz="1200" i="1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sz="1200" i="1" dirty="0" smtClean="0">
                <a:latin typeface="Times New Roman" pitchFamily="18" charset="0"/>
                <a:cs typeface="Times New Roman" pitchFamily="18" charset="0"/>
              </a:rPr>
              <a:t>telwiska@mail.ru</a:t>
            </a:r>
          </a:p>
          <a:p>
            <a:pPr algn="r">
              <a:lnSpc>
                <a:spcPct val="90000"/>
              </a:lnSpc>
            </a:pPr>
            <a:r>
              <a:rPr lang="en-US" sz="1200" i="1" dirty="0" smtClean="0">
                <a:latin typeface="Times New Roman" pitchFamily="18" charset="0"/>
                <a:cs typeface="Times New Roman" pitchFamily="18" charset="0"/>
              </a:rPr>
              <a:t>telviskab@yandex.ru</a:t>
            </a:r>
            <a:endParaRPr lang="ru-RU" sz="1200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2" descr="C:\Users\Виктория\Desktop\b2cc9a7e258cd1a9692567453cbb74a1.jpg"/>
          <p:cNvPicPr>
            <a:picLocks noChangeAspect="1" noChangeArrowheads="1"/>
          </p:cNvPicPr>
          <p:nvPr/>
        </p:nvPicPr>
        <p:blipFill>
          <a:blip r:embed="rId3" cstate="print"/>
          <a:srcRect t="31763" b="20952"/>
          <a:stretch>
            <a:fillRect/>
          </a:stretch>
        </p:blipFill>
        <p:spPr bwMode="auto">
          <a:xfrm>
            <a:off x="0" y="3284984"/>
            <a:ext cx="9144000" cy="2448272"/>
          </a:xfrm>
          <a:prstGeom prst="rect">
            <a:avLst/>
          </a:prstGeom>
          <a:noFill/>
          <a:effectLst>
            <a:softEdge rad="6350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1187624" y="260648"/>
            <a:ext cx="77768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Образование. Социальная политика. Физическая культура и спорт. Исполнение за девять месяцев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5" name="Таблица 24"/>
          <p:cNvGraphicFramePr>
            <a:graphicFrameLocks noGrp="1"/>
          </p:cNvGraphicFramePr>
          <p:nvPr/>
        </p:nvGraphicFramePr>
        <p:xfrm>
          <a:off x="2" y="1052736"/>
          <a:ext cx="9143999" cy="35011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61066"/>
                <a:gridCol w="954274"/>
                <a:gridCol w="954274"/>
                <a:gridCol w="1289165"/>
                <a:gridCol w="1442610"/>
                <a:gridCol w="1442610"/>
              </a:tblGrid>
              <a:tr h="1068212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Наименование 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Раздел, подраздел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Годовой план на 2023  год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План на 01.10.2023 года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Исполнение за девять месяцев 2023 года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% исполнения 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к плану на 01.10.2023</a:t>
                      </a:r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827002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Молодежная политика и оздоровление детей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0707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51,1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12,3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12,3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827002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Социальная политика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1001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1003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1 643,8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204,0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1643,7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657,5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/>
                </a:tc>
              </a:tr>
              <a:tr h="778890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Физическая культура и спорт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1101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32,9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14,8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14,7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99,3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8" name="Рисунок 7" descr="DSC0437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16016" y="4509120"/>
            <a:ext cx="4716016" cy="23488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image203202176 (1)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51520" y="4581128"/>
            <a:ext cx="4427984" cy="227687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1115616" y="260648"/>
            <a:ext cx="80283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Исполнение муниципальных программ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СЕЛЬСКОГО ПОСЕЛЕНИЯ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«ТЕЛЬВИСОЧНЫЙ СЕЛЬСОВЕТ» ЗАПОЛЯРНОГО РАЙОНА НЕНЕЦКОГО АВТОНОМНОГО ОКРУГА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5" name="Таблица 24"/>
          <p:cNvGraphicFramePr>
            <a:graphicFrameLocks noGrp="1"/>
          </p:cNvGraphicFramePr>
          <p:nvPr/>
        </p:nvGraphicFramePr>
        <p:xfrm>
          <a:off x="2" y="1556792"/>
          <a:ext cx="9143999" cy="4320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63886"/>
                <a:gridCol w="864096"/>
                <a:gridCol w="1008112"/>
                <a:gridCol w="1152128"/>
                <a:gridCol w="1368152"/>
                <a:gridCol w="1187625"/>
              </a:tblGrid>
              <a:tr h="1345375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Наименование 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Раздел,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подраздел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Годовой план на 2023  год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План на 01.10.2023 года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Исполнение за девять месяцев 2023 года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% исполнения 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к плану на 01.10.2023</a:t>
                      </a:r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113265"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Муниципальная программа "Молодежь Сельского поселения"</a:t>
                      </a:r>
                      <a:r>
                        <a:rPr lang="ru-RU" sz="13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Тельвисочный</a:t>
                      </a:r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 сельсовет" заполярного района Ненецкого автономного округа на 2022 - 2024 годы"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0707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51,1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22,7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22,7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861840"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Муниципальная программа </a:t>
                      </a:r>
                    </a:p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«Развитие и поддержка  муниципального жилищного фонда  Сельского поселения"</a:t>
                      </a:r>
                      <a:r>
                        <a:rPr lang="ru-RU" sz="13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Тельвисочный</a:t>
                      </a:r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 сельсовет" заполярного района Ненецкого автономного округа на 2022 - 2024 годы"</a:t>
                      </a:r>
                    </a:p>
                    <a:p>
                      <a:pPr algn="ctr"/>
                      <a:endParaRPr lang="ru-RU" sz="13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3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0501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3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98,0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3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98,0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3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98,0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3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ru-RU" sz="1300" dirty="0" smtClean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3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1115616" y="836712"/>
            <a:ext cx="80283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Межбюджетные трансферты на 01 октября  2023 года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59632" y="1556792"/>
            <a:ext cx="2002471" cy="40011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396,2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тыс. руб.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635896" y="2780928"/>
            <a:ext cx="5040560" cy="64633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rtlCol="0">
            <a:spAutoFit/>
          </a:bodyPr>
          <a:lstStyle/>
          <a:p>
            <a:r>
              <a:rPr lang="ru-RU" dirty="0" smtClean="0"/>
              <a:t>Контрольно-счетная палата  Заполярного района</a:t>
            </a:r>
            <a:endParaRPr lang="ru-RU" dirty="0"/>
          </a:p>
        </p:txBody>
      </p:sp>
      <p:cxnSp>
        <p:nvCxnSpPr>
          <p:cNvPr id="8" name="Прямая со стрелкой 7"/>
          <p:cNvCxnSpPr/>
          <p:nvPr/>
        </p:nvCxnSpPr>
        <p:spPr>
          <a:xfrm>
            <a:off x="2411760" y="1988840"/>
            <a:ext cx="3168352" cy="7200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395537" y="5301208"/>
            <a:ext cx="7776864" cy="1200329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ru-RU" dirty="0" smtClean="0"/>
              <a:t>На осуществление полномочий внешнего</a:t>
            </a:r>
          </a:p>
          <a:p>
            <a:r>
              <a:rPr lang="ru-RU" dirty="0" smtClean="0"/>
              <a:t>финансового контроля  контрольно – счетного органа</a:t>
            </a:r>
          </a:p>
          <a:p>
            <a:r>
              <a:rPr lang="ru-RU" dirty="0" smtClean="0"/>
              <a:t> Сельского поселения  «</a:t>
            </a:r>
            <a:r>
              <a:rPr lang="ru-RU" dirty="0" err="1" smtClean="0"/>
              <a:t>Тельвисочный</a:t>
            </a:r>
            <a:r>
              <a:rPr lang="ru-RU" dirty="0" smtClean="0"/>
              <a:t> сельсовет ЗР НАО</a:t>
            </a:r>
          </a:p>
          <a:p>
            <a:endParaRPr lang="ru-RU" dirty="0"/>
          </a:p>
        </p:txBody>
      </p:sp>
      <p:cxnSp>
        <p:nvCxnSpPr>
          <p:cNvPr id="12" name="Прямая со стрелкой 11"/>
          <p:cNvCxnSpPr>
            <a:endCxn id="9" idx="0"/>
          </p:cNvCxnSpPr>
          <p:nvPr/>
        </p:nvCxnSpPr>
        <p:spPr>
          <a:xfrm flipH="1">
            <a:off x="4283969" y="3429000"/>
            <a:ext cx="2232247" cy="187220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1115616" y="836712"/>
            <a:ext cx="80283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Предоставление субсидий –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5 036,5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тыс. руб.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59632" y="1556792"/>
            <a:ext cx="2002471" cy="40011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МКП «Энергия»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635896" y="2780928"/>
            <a:ext cx="5040560" cy="123110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 wrap="square" rtlCol="0">
            <a:spAutoFit/>
          </a:bodyPr>
          <a:lstStyle/>
          <a:p>
            <a:r>
              <a:rPr lang="ru-RU" dirty="0" smtClean="0"/>
              <a:t>на возмещение недополученных доходов или финансовое возмещение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затрат</a:t>
            </a:r>
            <a:r>
              <a:rPr lang="ru-RU" dirty="0" smtClean="0"/>
              <a:t>, возникающих при оказании  жителям поселения услуг общественных бань"</a:t>
            </a:r>
            <a:endParaRPr lang="ru-RU" dirty="0"/>
          </a:p>
        </p:txBody>
      </p:sp>
      <p:cxnSp>
        <p:nvCxnSpPr>
          <p:cNvPr id="8" name="Прямая со стрелкой 7"/>
          <p:cNvCxnSpPr/>
          <p:nvPr/>
        </p:nvCxnSpPr>
        <p:spPr>
          <a:xfrm>
            <a:off x="2411760" y="1988840"/>
            <a:ext cx="3168352" cy="7200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268760"/>
            <a:ext cx="8610160" cy="1584176"/>
          </a:xfrm>
        </p:spPr>
        <p:txBody>
          <a:bodyPr>
            <a:noAutofit/>
          </a:bodyPr>
          <a:lstStyle/>
          <a:p>
            <a:pPr algn="ctr" fontAlgn="base">
              <a:lnSpc>
                <a:spcPct val="150000"/>
              </a:lnSpc>
              <a:spcAft>
                <a:spcPct val="0"/>
              </a:spcAft>
              <a:tabLst>
                <a:tab pos="1343025" algn="l"/>
              </a:tabLst>
            </a:pP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 отчетный период </a:t>
            </a:r>
            <a:r>
              <a:rPr lang="ru-RU" sz="2000" b="1" dirty="0" smtClean="0"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2023 года  </a:t>
            </a:r>
            <a:br>
              <a:rPr lang="ru-RU" sz="2000" b="1" dirty="0" smtClean="0"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вложений в инвестиции 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нет.</a:t>
            </a:r>
            <a: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/>
            </a:r>
            <a:br>
              <a:rPr lang="ru-RU" sz="3600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endParaRPr lang="ru-RU" sz="1400" dirty="0" smtClean="0">
              <a:solidFill>
                <a:srgbClr val="00206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2195736" y="332656"/>
            <a:ext cx="54798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Бюджетные инвестиции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1403648" y="1988840"/>
            <a:ext cx="655272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  <a:endParaRPr lang="ru-RU" sz="7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1619672" y="764704"/>
            <a:ext cx="40324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БЮДЖЕТ ДЛЯ ГРАЖДАН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403648" y="1556792"/>
            <a:ext cx="6984776" cy="17974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ФИНАНСОВЫЙ ОТДЕЛ  </a:t>
            </a:r>
            <a:r>
              <a:rPr lang="ru-RU" sz="1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АДМИНИСТРАЦИИ </a:t>
            </a:r>
          </a:p>
          <a:p>
            <a:pPr algn="ctr"/>
            <a:r>
              <a:rPr lang="ru-RU" sz="1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СЕЛЬСКОГО ПОСЕЛЕНИЯ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«ТЕЛЬВИСОЧНЫЙ СЕЛЬСОВЕТ» ЗАПОЛЯРНОГО РАЙОНА НЕНЕЦКОГО АВТОНОМНОГО ОКРУГА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90000"/>
              </a:lnSpc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166710, НАО, с. </a:t>
            </a:r>
            <a:r>
              <a:rPr lang="ru-RU" i="1" dirty="0" err="1" smtClean="0">
                <a:latin typeface="Times New Roman" pitchFamily="18" charset="0"/>
                <a:cs typeface="Times New Roman" pitchFamily="18" charset="0"/>
              </a:rPr>
              <a:t>Тельвиска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, ул. Центральная, д. 19</a:t>
            </a:r>
          </a:p>
          <a:p>
            <a:pPr algn="ctr">
              <a:lnSpc>
                <a:spcPct val="90000"/>
              </a:lnSpc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Тел. 8-818-53-39-202</a:t>
            </a:r>
          </a:p>
          <a:p>
            <a:pPr algn="ctr">
              <a:lnSpc>
                <a:spcPct val="90000"/>
              </a:lnSpc>
            </a:pP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E-mail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telwiska@mail.ru</a:t>
            </a:r>
          </a:p>
          <a:p>
            <a:pPr algn="ctr">
              <a:lnSpc>
                <a:spcPct val="90000"/>
              </a:lnSpc>
            </a:pP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telviskab@yandex.ru</a:t>
            </a: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720080" cy="86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331640" y="620688"/>
            <a:ext cx="6984776" cy="504056"/>
          </a:xfr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algn="ctr"/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Основные параметры  исполнения местного бюджета </a:t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за полугодие 2023 года (тыс.руб.)</a:t>
            </a:r>
            <a:endParaRPr lang="ru-RU" sz="1800" dirty="0">
              <a:ln>
                <a:solidFill>
                  <a:srgbClr val="0070C0"/>
                </a:solidFill>
              </a:ln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7" name="Picture 2" descr="C:\Users\Виктория\Desktop\b2cc9a7e258cd1a9692567453cbb74a1.jpg"/>
          <p:cNvPicPr>
            <a:picLocks noChangeAspect="1" noChangeArrowheads="1"/>
          </p:cNvPicPr>
          <p:nvPr/>
        </p:nvPicPr>
        <p:blipFill>
          <a:blip r:embed="rId3" cstate="print"/>
          <a:srcRect t="31763" b="20952"/>
          <a:stretch>
            <a:fillRect/>
          </a:stretch>
        </p:blipFill>
        <p:spPr bwMode="auto">
          <a:xfrm>
            <a:off x="0" y="4941168"/>
            <a:ext cx="9144000" cy="2016224"/>
          </a:xfrm>
          <a:prstGeom prst="rect">
            <a:avLst/>
          </a:prstGeom>
          <a:noFill/>
          <a:effectLst>
            <a:softEdge rad="635000"/>
          </a:effectLst>
        </p:spPr>
      </p:pic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1" y="1196751"/>
          <a:ext cx="9036494" cy="396190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66817"/>
                <a:gridCol w="1351430"/>
                <a:gridCol w="1526826"/>
                <a:gridCol w="1263230"/>
                <a:gridCol w="1728191"/>
              </a:tblGrid>
              <a:tr h="100811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Показатель, тыс.руб.</a:t>
                      </a:r>
                    </a:p>
                    <a:p>
                      <a:pPr algn="ctr"/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Уточненный план на 2023 год</a:t>
                      </a:r>
                    </a:p>
                    <a:p>
                      <a:pPr algn="ctr"/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План  на отчетную дату 2023 года</a:t>
                      </a:r>
                    </a:p>
                    <a:p>
                      <a:pPr algn="ctr"/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Исполнено на 01.10.2023 года</a:t>
                      </a:r>
                    </a:p>
                    <a:p>
                      <a:pPr algn="ctr"/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% исполнения</a:t>
                      </a:r>
                    </a:p>
                    <a:p>
                      <a:pPr algn="ctr"/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 отношению квартального плана</a:t>
                      </a:r>
                    </a:p>
                    <a:p>
                      <a:pPr algn="ctr"/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3735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Доходы</a:t>
                      </a:r>
                    </a:p>
                    <a:p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63 689,0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34 395,4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34 375,6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99,9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345936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Налоговые, неналоговые доходы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3 942,4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2 981,5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2 962,2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99,4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231666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Безвозмездные поступления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59 538,9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31 413,9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31 413,4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226791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Расходы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124 557,2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94 087,1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94 077,8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26791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Дефицит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/</a:t>
                      </a:r>
                      <a:r>
                        <a:rPr lang="ru-RU" sz="1400" baseline="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профицит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(-,+)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-60 868,2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 </a:t>
                      </a:r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59 702,2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22679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% дефицита</a:t>
                      </a:r>
                      <a:endParaRPr lang="ru-RU" sz="140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530" marR="8530" marT="853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1536,1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30096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Источники финансирования</a:t>
                      </a:r>
                      <a:br>
                        <a:rPr lang="ru-RU" sz="14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lang="ru-RU" sz="14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дефицита бюджета</a:t>
                      </a:r>
                      <a:endParaRPr lang="ru-RU" sz="1400" b="1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530" marR="8530" marT="8530" marB="0"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60 868,2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30096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4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Изменение остатков на счетах</a:t>
                      </a:r>
                      <a:br>
                        <a:rPr lang="ru-RU" sz="14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lang="ru-RU" sz="1400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по учету средств бюджета</a:t>
                      </a:r>
                      <a:endParaRPr lang="ru-RU" sz="1400" b="0" i="0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530" marR="8530" marT="853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60 868,2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1259632" y="405067"/>
            <a:ext cx="712879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АДМИНИСТРАЦИЯ СЕЛЬСКОГО ПОСЕЛЕНИЯ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«ТЕЛЬВИСОЧНЫЙ СЕЛЬСОВЕТ» ЗАПОЛЯРНОГО РАЙОНА НЕНЕЦКОГО АВТОНОМНОГО ОКРУГА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457200" y="1124744"/>
            <a:ext cx="8305800" cy="648072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РАЗМЕР МУНИЦИПАЛЬНОГО ДОЛГА</a:t>
            </a:r>
            <a:endParaRPr lang="ru-RU" sz="2800" dirty="0"/>
          </a:p>
        </p:txBody>
      </p:sp>
      <p:graphicFrame>
        <p:nvGraphicFramePr>
          <p:cNvPr id="11" name="Диаграмма 10"/>
          <p:cNvGraphicFramePr/>
          <p:nvPr/>
        </p:nvGraphicFramePr>
        <p:xfrm>
          <a:off x="395536" y="1700808"/>
          <a:ext cx="8280920" cy="42484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" name="Содержимое 4"/>
          <p:cNvGraphicFramePr>
            <a:graphicFrameLocks/>
          </p:cNvGraphicFramePr>
          <p:nvPr/>
        </p:nvGraphicFramePr>
        <p:xfrm>
          <a:off x="323528" y="1916832"/>
          <a:ext cx="8610922" cy="45365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1259632" y="476672"/>
            <a:ext cx="6840760" cy="432048"/>
          </a:xfrm>
        </p:spPr>
        <p:txBody>
          <a:bodyPr>
            <a:normAutofit fontScale="90000"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Исполнение  по доходам за девять месяцев, тыс. руб.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6" name="Picture 2" descr="C:\Users\Виктория\Desktop\b2cc9a7e258cd1a9692567453cbb74a1.jpg"/>
          <p:cNvPicPr>
            <a:picLocks noChangeAspect="1" noChangeArrowheads="1"/>
          </p:cNvPicPr>
          <p:nvPr/>
        </p:nvPicPr>
        <p:blipFill>
          <a:blip r:embed="rId4" cstate="print">
            <a:lum bright="-3000" contrast="-52000"/>
          </a:blip>
          <a:srcRect t="31763" b="20952"/>
          <a:stretch>
            <a:fillRect/>
          </a:stretch>
        </p:blipFill>
        <p:spPr bwMode="auto">
          <a:xfrm>
            <a:off x="0" y="4005064"/>
            <a:ext cx="9144000" cy="2852936"/>
          </a:xfrm>
          <a:prstGeom prst="rect">
            <a:avLst/>
          </a:prstGeom>
          <a:noFill/>
          <a:effectLst>
            <a:softEdge rad="635000"/>
          </a:effectLst>
        </p:spPr>
      </p:pic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0" y="1124745"/>
          <a:ext cx="9108504" cy="44959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64496"/>
                <a:gridCol w="1224136"/>
                <a:gridCol w="1152128"/>
                <a:gridCol w="1224136"/>
                <a:gridCol w="1043608"/>
              </a:tblGrid>
              <a:tr h="1152127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Структура доходов  бюджета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Годовой план на 2023  год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План на 01.10.2023 года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Исполнение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% исполнения 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к плану  на 01.10.2023</a:t>
                      </a:r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98071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Налог на доходы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1 108,6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859,1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859,2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83023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Акцизы по подакцизным товарам (продукции), производимым на территории Российской Федерации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690,7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518,0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596,8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115,2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98071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Налог на совокупный доход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161,3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161,3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308,5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191,3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98071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Налоги на имущество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199,1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108,0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-239,2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98071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Государственная пошлина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8,2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6,3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6,3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</a:p>
                  </a:txBody>
                  <a:tcPr/>
                </a:tc>
              </a:tr>
              <a:tr h="483023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Доходы от использования имущества, находящегося в государственной и муниципальной собственности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1 376,8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1129,6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1230,7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109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83023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Доходы от оказания платных услуг (работ) и компенсации затрат государства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397,7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199,2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199,9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100,4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83023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Безвозмездные</a:t>
                      </a:r>
                      <a:r>
                        <a:rPr lang="ru-RU" sz="12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     </a:t>
                      </a: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поступления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59 538,9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31 413,9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31 413,4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1259632" y="476672"/>
            <a:ext cx="6840760" cy="432048"/>
          </a:xfrm>
        </p:spPr>
        <p:txBody>
          <a:bodyPr>
            <a:normAutofit fontScale="90000"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Исполнение  по расходам за девять месяцев, тыс. руб.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6" name="Picture 2" descr="C:\Users\Виктория\Desktop\b2cc9a7e258cd1a9692567453cbb74a1.jpg"/>
          <p:cNvPicPr>
            <a:picLocks noChangeAspect="1" noChangeArrowheads="1"/>
          </p:cNvPicPr>
          <p:nvPr/>
        </p:nvPicPr>
        <p:blipFill>
          <a:blip r:embed="rId3" cstate="print">
            <a:lum bright="-3000" contrast="-52000"/>
          </a:blip>
          <a:srcRect t="31763" b="20952"/>
          <a:stretch>
            <a:fillRect/>
          </a:stretch>
        </p:blipFill>
        <p:spPr bwMode="auto">
          <a:xfrm>
            <a:off x="0" y="4005064"/>
            <a:ext cx="9144000" cy="2852936"/>
          </a:xfrm>
          <a:prstGeom prst="rect">
            <a:avLst/>
          </a:prstGeom>
          <a:noFill/>
          <a:effectLst>
            <a:softEdge rad="635000"/>
          </a:effectLst>
        </p:spPr>
      </p:pic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0" y="1052736"/>
          <a:ext cx="9144000" cy="46383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99992"/>
                <a:gridCol w="1224136"/>
                <a:gridCol w="1080120"/>
                <a:gridCol w="1296144"/>
                <a:gridCol w="1043608"/>
              </a:tblGrid>
              <a:tr h="1006566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Структура расходов бюджета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Годовой план на 2023  год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План на 01.10.2023 года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Исполнение за девять месяцев2023 года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% исполнения 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к плану на 01.10.2023</a:t>
                      </a:r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00555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Общегосударственные вопросы 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21 108,1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205,0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15 196,6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99,9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35694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Национальная оборона 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207,7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154,5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154,5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00555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Национальная безопасность и правоохранительная деятельность 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1 034,0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995,5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869,6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00555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Национальная экономика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13 585,9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 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480,5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 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480,5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00555">
                <a:tc>
                  <a:txBody>
                    <a:bodyPr/>
                    <a:lstStyle/>
                    <a:p>
                      <a:r>
                        <a:rPr lang="ru-RU" sz="1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Жилищно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 - коммунальное хозяйство 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83 851,8</a:t>
                      </a:r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73 635,1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76 634,5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94,6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35694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Образование 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92,7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61,4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61,3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/>
                </a:tc>
              </a:tr>
              <a:tr h="435694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Культура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425,1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/>
                </a:tc>
              </a:tr>
              <a:tr h="435694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Социальная политика 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4 257,5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2 666,2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2 666,1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00555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Физическая культура и спорт 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32,9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14,8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14,7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99,3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1403648" y="476672"/>
            <a:ext cx="7200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Общегосударственные вопросы. Исполнение за девять месяцев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5" name="Таблица 24"/>
          <p:cNvGraphicFramePr>
            <a:graphicFrameLocks noGrp="1"/>
          </p:cNvGraphicFramePr>
          <p:nvPr/>
        </p:nvGraphicFramePr>
        <p:xfrm>
          <a:off x="2" y="1124743"/>
          <a:ext cx="9143998" cy="633489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61066"/>
                <a:gridCol w="954274"/>
                <a:gridCol w="954274"/>
                <a:gridCol w="1289164"/>
                <a:gridCol w="1625588"/>
                <a:gridCol w="1259632"/>
              </a:tblGrid>
              <a:tr h="828073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Наименование 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Раздел, подраздел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Годовой план на 2023  год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План на 01.10.2023 года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Исполнение за девять месяцев 2023 года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% исполнения 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к плану на 01.10.2023</a:t>
                      </a:r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828073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Функционирование высшего должностного лица муниципального образования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0102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3 825,7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3 678,6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3 678,4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828073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Функционирование представительных органов  муниципальных образований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0103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84,0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56,0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56,0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071383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Функционирование  исполнительных органов  власти  местных администраций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0104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12 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688,1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8 046,9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8 039,8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99,9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828073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Обеспечение деятельности  органов финансово-бюджетного контроля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0106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528,2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396,2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396,2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828073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Обеспечение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проведения выборов и референдумов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0107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388,5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388,5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388,5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19787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Резервные фонды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0111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586552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Другие общегосударственные вопросы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0113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3 543,6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2 638,8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2 637,7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1115616" y="260648"/>
            <a:ext cx="784887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Национальная оборона. </a:t>
            </a: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Национальная безопасность и правоохранительная деятельность. исполнение за девять месяцев 2023 года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5" name="Таблица 24"/>
          <p:cNvGraphicFramePr>
            <a:graphicFrameLocks noGrp="1"/>
          </p:cNvGraphicFramePr>
          <p:nvPr/>
        </p:nvGraphicFramePr>
        <p:xfrm>
          <a:off x="107504" y="1412775"/>
          <a:ext cx="8928992" cy="43610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89089"/>
                <a:gridCol w="931836"/>
                <a:gridCol w="931836"/>
                <a:gridCol w="1258851"/>
                <a:gridCol w="1408690"/>
                <a:gridCol w="1408690"/>
              </a:tblGrid>
              <a:tr h="1034901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Наименование 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Раздел, подраздел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Годовой план на 2023  год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План на 01.10.2023 года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Исполнение за девять месяцев 2023 года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% исполнения 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к плану на 01.10.2023</a:t>
                      </a:r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803412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Мобилизационная и вневойсковая подготовка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0203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207,7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154,5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154,5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186024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Обеспечение пожарной безопасности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0310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213,7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89,8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89,8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336748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Другие вопросы в области национальной безопасности и правоохранительной деятельности.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0314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781,8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779,8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779,8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1259632" y="548680"/>
            <a:ext cx="73448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Национальная экономика  исполнение за девять месяцев квартал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5" name="Таблица 24"/>
          <p:cNvGraphicFramePr>
            <a:graphicFrameLocks noGrp="1"/>
          </p:cNvGraphicFramePr>
          <p:nvPr/>
        </p:nvGraphicFramePr>
        <p:xfrm>
          <a:off x="107504" y="1124743"/>
          <a:ext cx="8928992" cy="278345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15169"/>
                <a:gridCol w="1017279"/>
                <a:gridCol w="1152128"/>
                <a:gridCol w="1080120"/>
                <a:gridCol w="1440160"/>
                <a:gridCol w="1224136"/>
              </a:tblGrid>
              <a:tr h="660208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Наименование 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Раздел, подраздел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Годовой план на 2023  год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План на 01.10.2023 года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Исполнение за девять месяцев 2023 года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% исполнения 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к плану на 01.10.2023</a:t>
                      </a:r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6764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Транспорт 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(содержание мест причаливания)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0408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269,0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64,5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64,5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85276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Дорожное хозяйство (дорожные фонды).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0409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12 675,9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1 375,0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1 375,0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6764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Другие вопросы в области национальной экономики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0412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41,0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41,0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41,0</a:t>
                      </a:r>
                    </a:p>
                    <a:p>
                      <a:pPr algn="ctr"/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6" name="Содержимое 15" descr="гнагн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3861048"/>
            <a:ext cx="9144000" cy="2996952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Герб МО Т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648072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1259632" y="404664"/>
            <a:ext cx="75608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Жилищно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– коммунальное хозяйство исполнение </a:t>
            </a: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за девять месяцев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5" name="Таблица 24"/>
          <p:cNvGraphicFramePr>
            <a:graphicFrameLocks noGrp="1"/>
          </p:cNvGraphicFramePr>
          <p:nvPr/>
        </p:nvGraphicFramePr>
        <p:xfrm>
          <a:off x="3" y="1052735"/>
          <a:ext cx="9143998" cy="32664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61065"/>
                <a:gridCol w="954274"/>
                <a:gridCol w="954274"/>
                <a:gridCol w="1289163"/>
                <a:gridCol w="1442611"/>
                <a:gridCol w="1442611"/>
              </a:tblGrid>
              <a:tr h="748084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Наименование 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Раздел, подраздел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Годовой план на 2023  год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План на 01.10.2023 года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Исполнение за девять месяцев 2023 года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% исполнения 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к плану на 01.10.2023</a:t>
                      </a:r>
                      <a:endParaRPr lang="ru-RU" sz="1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43419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Жилищное хозяйство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0501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72</a:t>
                      </a:r>
                      <a:r>
                        <a:rPr lang="ru-RU" sz="1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493,4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65 271,3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65 271,3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808587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Коммунальное хозяйство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0502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7 383,1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5 463,2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5 463,1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43419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Благоустройство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0503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3 632,5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2 900,6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2 900,2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808587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Другие вопросы в области жилищно-коммунального хозяйства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0505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342,8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9" name="Picture 2" descr="C:\Users\Виктория\Desktop\b2cc9a7e258cd1a9692567453cbb74a1.jpg"/>
          <p:cNvPicPr>
            <a:picLocks noChangeAspect="1" noChangeArrowheads="1"/>
          </p:cNvPicPr>
          <p:nvPr/>
        </p:nvPicPr>
        <p:blipFill>
          <a:blip r:embed="rId3" cstate="print"/>
          <a:srcRect t="31763" b="20952"/>
          <a:stretch>
            <a:fillRect/>
          </a:stretch>
        </p:blipFill>
        <p:spPr bwMode="auto">
          <a:xfrm>
            <a:off x="0" y="4509120"/>
            <a:ext cx="9144000" cy="2348880"/>
          </a:xfrm>
          <a:prstGeom prst="rect">
            <a:avLst/>
          </a:prstGeom>
          <a:noFill/>
          <a:effectLst>
            <a:softEdge rad="635000"/>
          </a:effectLst>
        </p:spPr>
      </p:pic>
    </p:spTree>
  </p:cSld>
  <p:clrMapOvr>
    <a:masterClrMapping/>
  </p:clrMapOvr>
  <p:transition/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4098</TotalTime>
  <Words>1048</Words>
  <Application>Microsoft Office PowerPoint</Application>
  <PresentationFormat>Экран (4:3)</PresentationFormat>
  <Paragraphs>373</Paragraphs>
  <Slides>16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Поток</vt:lpstr>
      <vt:lpstr>Слайд 1</vt:lpstr>
      <vt:lpstr>Основные параметры  исполнения местного бюджета  за полугодие 2023 года (тыс.руб.)</vt:lpstr>
      <vt:lpstr>РАЗМЕР МУНИЦИПАЛЬНОГО ДОЛГА</vt:lpstr>
      <vt:lpstr>Исполнение  по доходам за девять месяцев, тыс. руб.</vt:lpstr>
      <vt:lpstr>Исполнение  по расходам за девять месяцев, тыс. руб.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За отчетный период 2023 года   вложений в инвестиции нет. </vt:lpstr>
      <vt:lpstr>Слайд 15</vt:lpstr>
      <vt:lpstr>Слайд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</dc:creator>
  <cp:lastModifiedBy>Пользователь</cp:lastModifiedBy>
  <cp:revision>529</cp:revision>
  <dcterms:created xsi:type="dcterms:W3CDTF">2016-06-20T09:05:39Z</dcterms:created>
  <dcterms:modified xsi:type="dcterms:W3CDTF">2023-10-13T06:30:18Z</dcterms:modified>
</cp:coreProperties>
</file>